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828" r:id="rId2"/>
    <p:sldMasterId id="2147483838" r:id="rId3"/>
  </p:sldMasterIdLst>
  <p:notesMasterIdLst>
    <p:notesMasterId r:id="rId41"/>
  </p:notesMasterIdLst>
  <p:handoutMasterIdLst>
    <p:handoutMasterId r:id="rId42"/>
  </p:handoutMasterIdLst>
  <p:sldIdLst>
    <p:sldId id="448" r:id="rId4"/>
    <p:sldId id="1735" r:id="rId5"/>
    <p:sldId id="1758" r:id="rId6"/>
    <p:sldId id="1738" r:id="rId7"/>
    <p:sldId id="1740" r:id="rId8"/>
    <p:sldId id="1737" r:id="rId9"/>
    <p:sldId id="1742" r:id="rId10"/>
    <p:sldId id="1746" r:id="rId11"/>
    <p:sldId id="1741" r:id="rId12"/>
    <p:sldId id="1739" r:id="rId13"/>
    <p:sldId id="1745" r:id="rId14"/>
    <p:sldId id="1744" r:id="rId15"/>
    <p:sldId id="1736" r:id="rId16"/>
    <p:sldId id="1734" r:id="rId17"/>
    <p:sldId id="1748" r:id="rId18"/>
    <p:sldId id="1761" r:id="rId19"/>
    <p:sldId id="1759" r:id="rId20"/>
    <p:sldId id="1755" r:id="rId21"/>
    <p:sldId id="1757" r:id="rId22"/>
    <p:sldId id="1753" r:id="rId23"/>
    <p:sldId id="1756" r:id="rId24"/>
    <p:sldId id="1762" r:id="rId25"/>
    <p:sldId id="1479" r:id="rId26"/>
    <p:sldId id="1492" r:id="rId27"/>
    <p:sldId id="1760" r:id="rId28"/>
    <p:sldId id="1299" r:id="rId29"/>
    <p:sldId id="1508" r:id="rId30"/>
    <p:sldId id="1763" r:id="rId31"/>
    <p:sldId id="1765" r:id="rId32"/>
    <p:sldId id="1766" r:id="rId33"/>
    <p:sldId id="1767" r:id="rId34"/>
    <p:sldId id="1768" r:id="rId35"/>
    <p:sldId id="1769" r:id="rId36"/>
    <p:sldId id="1770" r:id="rId37"/>
    <p:sldId id="1771" r:id="rId38"/>
    <p:sldId id="1764" r:id="rId39"/>
    <p:sldId id="566" r:id="rId40"/>
  </p:sldIdLst>
  <p:sldSz cx="12192000" cy="6858000"/>
  <p:notesSz cx="7010400" cy="92964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41A466-DB27-4767-9A6E-62D2C7AC1E65}">
          <p14:sldIdLst>
            <p14:sldId id="448"/>
          </p14:sldIdLst>
        </p14:section>
        <p14:section name="New" id="{500854FB-47AB-4F97-AE90-89662941588C}">
          <p14:sldIdLst>
            <p14:sldId id="1735"/>
          </p14:sldIdLst>
        </p14:section>
        <p14:section name="Begrijp het voedselsysteem" id="{EF703740-9151-4FAF-90BF-5DE770A48367}">
          <p14:sldIdLst>
            <p14:sldId id="1758"/>
            <p14:sldId id="1738"/>
            <p14:sldId id="1740"/>
            <p14:sldId id="1737"/>
            <p14:sldId id="1742"/>
            <p14:sldId id="1746"/>
            <p14:sldId id="1741"/>
            <p14:sldId id="1739"/>
            <p14:sldId id="1745"/>
            <p14:sldId id="1744"/>
            <p14:sldId id="1736"/>
            <p14:sldId id="1734"/>
            <p14:sldId id="1748"/>
            <p14:sldId id="1761"/>
          </p14:sldIdLst>
        </p14:section>
        <p14:section name="Begrijp de transitie" id="{C5C5CEEF-C3D5-4729-A51D-074DDB076A94}">
          <p14:sldIdLst>
            <p14:sldId id="1759"/>
            <p14:sldId id="1755"/>
            <p14:sldId id="1757"/>
            <p14:sldId id="1753"/>
            <p14:sldId id="1756"/>
            <p14:sldId id="1762"/>
            <p14:sldId id="1479"/>
            <p14:sldId id="1492"/>
          </p14:sldIdLst>
        </p14:section>
        <p14:section name="Begrijp je rol" id="{42CFF55F-EFA0-4D6C-AC64-68D83C341F3D}">
          <p14:sldIdLst>
            <p14:sldId id="1760"/>
            <p14:sldId id="1299"/>
            <p14:sldId id="1508"/>
            <p14:sldId id="1763"/>
            <p14:sldId id="1765"/>
            <p14:sldId id="1766"/>
            <p14:sldId id="1767"/>
            <p14:sldId id="1768"/>
            <p14:sldId id="1769"/>
            <p14:sldId id="1770"/>
            <p14:sldId id="1771"/>
          </p14:sldIdLst>
        </p14:section>
        <p14:section name="End" id="{03712AF8-7B7A-4E50-AD49-E709F28C8D56}">
          <p14:sldIdLst>
            <p14:sldId id="1764"/>
            <p14:sldId id="566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1872" userDrawn="1">
          <p15:clr>
            <a:srgbClr val="A4A3A4"/>
          </p15:clr>
        </p15:guide>
        <p15:guide id="3" orient="horz" pos="1056" userDrawn="1">
          <p15:clr>
            <a:srgbClr val="A4A3A4"/>
          </p15:clr>
        </p15:guide>
        <p15:guide id="4" orient="horz" pos="192" userDrawn="1">
          <p15:clr>
            <a:srgbClr val="A4A3A4"/>
          </p15:clr>
        </p15:guide>
        <p15:guide id="5" orient="horz" pos="720" userDrawn="1">
          <p15:clr>
            <a:srgbClr val="A4A3A4"/>
          </p15:clr>
        </p15:guide>
        <p15:guide id="6" pos="384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3776" userDrawn="1">
          <p15:clr>
            <a:srgbClr val="A4A3A4"/>
          </p15:clr>
        </p15:guide>
        <p15:guide id="11" orient="horz" pos="768" userDrawn="1">
          <p15:clr>
            <a:srgbClr val="A4A3A4"/>
          </p15:clr>
        </p15:guide>
        <p15:guide id="12" pos="7296" userDrawn="1">
          <p15:clr>
            <a:srgbClr val="A4A3A4"/>
          </p15:clr>
        </p15:guide>
        <p15:guide id="13" orient="horz" pos="3984" userDrawn="1">
          <p15:clr>
            <a:srgbClr val="A4A3A4"/>
          </p15:clr>
        </p15:guide>
        <p15:guide id="14" pos="3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ffice 2004 Test Drive User" initials="EB" lastIdx="1" clrIdx="0"/>
  <p:cmAuthor id="1" name="Joost Backer" initials="JB" lastIdx="3" clrIdx="1">
    <p:extLst>
      <p:ext uri="{19B8F6BF-5375-455C-9EA6-DF929625EA0E}">
        <p15:presenceInfo xmlns:p15="http://schemas.microsoft.com/office/powerpoint/2012/main" userId="13e7f811675ac45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0986B"/>
    <a:srgbClr val="001B4B"/>
    <a:srgbClr val="E6EFFA"/>
    <a:srgbClr val="F9FBFC"/>
    <a:srgbClr val="F2F6FB"/>
    <a:srgbClr val="006495"/>
    <a:srgbClr val="163862"/>
    <a:srgbClr val="EEECE1"/>
    <a:srgbClr val="FF9B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697" autoAdjust="0"/>
    <p:restoredTop sz="95371" autoAdjust="0"/>
  </p:normalViewPr>
  <p:slideViewPr>
    <p:cSldViewPr>
      <p:cViewPr>
        <p:scale>
          <a:sx n="90" d="100"/>
          <a:sy n="90" d="100"/>
        </p:scale>
        <p:origin x="1038" y="606"/>
      </p:cViewPr>
      <p:guideLst>
        <p:guide orient="horz" pos="1872"/>
        <p:guide orient="horz" pos="1056"/>
        <p:guide orient="horz" pos="192"/>
        <p:guide orient="horz" pos="720"/>
        <p:guide pos="384"/>
        <p:guide pos="3840"/>
        <p:guide pos="3776"/>
        <p:guide orient="horz" pos="768"/>
        <p:guide pos="7296"/>
        <p:guide orient="horz" pos="3984"/>
        <p:guide pos="3888"/>
      </p:guideLst>
    </p:cSldViewPr>
  </p:slideViewPr>
  <p:outlineViewPr>
    <p:cViewPr>
      <p:scale>
        <a:sx n="33" d="100"/>
        <a:sy n="33" d="100"/>
      </p:scale>
      <p:origin x="0" y="76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27B88-0B21-47D8-8BAE-6DD62C135A2B}" type="datetimeFigureOut">
              <a:rPr lang="en-US" smtClean="0"/>
              <a:pPr/>
              <a:t>12-Mar-20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15679-54CD-4A9B-82B9-3C30FCF8B35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59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0EF3-C33F-4BB1-8A66-BD2AF2D6BDA0}" type="datetimeFigureOut">
              <a:rPr lang="en-US" smtClean="0"/>
              <a:pPr/>
              <a:t>12-Mar-20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15D4E-42DB-48F3-8920-901277F7FEA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8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15D4E-42DB-48F3-8920-901277F7FEA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99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 voor de Leefomgeving en Infrastructuur.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15D4E-42DB-48F3-8920-901277F7FEA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solidFill>
                  <a:srgbClr val="16386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737600" y="6531768"/>
            <a:ext cx="2844800" cy="166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66D4F-6228-49F9-B7D9-0546BA6E0F0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78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763035" y="649287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D8C99C22-60E5-4CD1-B76D-5AA88E6B50F4}" type="datetime1">
              <a:rPr lang="en-GB" smtClean="0">
                <a:solidFill>
                  <a:prstClr val="black"/>
                </a:solidFill>
              </a:rPr>
              <a:pPr defTabSz="457200">
                <a:defRPr/>
              </a:pPr>
              <a:t>12/03/2020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DD0F-324A-4EA1-83F3-97D66A4080D4}" type="slidenum">
              <a:rPr lang="en-GB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1F497D">
                  <a:lumMod val="50000"/>
                </a:srgbClr>
              </a:solidFill>
            </a:endParaRPr>
          </a:p>
        </p:txBody>
      </p:sp>
      <p:pic>
        <p:nvPicPr>
          <p:cNvPr id="6" name="Picture 5" descr="cover1.png"/>
          <p:cNvPicPr>
            <a:picLocks noChangeAspect="1"/>
          </p:cNvPicPr>
          <p:nvPr userDrawn="1"/>
        </p:nvPicPr>
        <p:blipFill>
          <a:blip r:embed="rId2" cstate="print"/>
          <a:srcRect l="3424" r="235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26400" y="804674"/>
            <a:ext cx="1152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 algn="l">
              <a:defRPr sz="2400"/>
            </a:lvl1pPr>
          </a:lstStyle>
          <a:p>
            <a:r>
              <a:rPr lang="en-US" dirty="0"/>
              <a:t>Headline of maximum two lines here</a:t>
            </a:r>
          </a:p>
        </p:txBody>
      </p:sp>
    </p:spTree>
    <p:extLst>
      <p:ext uri="{BB962C8B-B14F-4D97-AF65-F5344CB8AC3E}">
        <p14:creationId xmlns:p14="http://schemas.microsoft.com/office/powerpoint/2010/main" val="1707111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solidFill>
                  <a:srgbClr val="16386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737600" y="6531768"/>
            <a:ext cx="2844800" cy="166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66D4F-6228-49F9-B7D9-0546BA6E0F0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00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737600" y="6531768"/>
            <a:ext cx="2844800" cy="166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66D4F-6228-49F9-B7D9-0546BA6E0F0C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7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85010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nl-NL" dirty="0"/>
              <a:t>Action titel</a:t>
            </a:r>
            <a:endParaRPr lang="en-GB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1AAAD-EF1E-485F-855C-0391DFBF607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2" hasCustomPrompt="1"/>
          </p:nvPr>
        </p:nvSpPr>
        <p:spPr>
          <a:xfrm>
            <a:off x="609600" y="1233491"/>
            <a:ext cx="10972800" cy="3667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nl-NL" dirty="0"/>
              <a:t>Ondertitel</a:t>
            </a:r>
            <a:endParaRPr lang="en-GB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09600" y="1952836"/>
            <a:ext cx="10972800" cy="4173327"/>
          </a:xfrm>
          <a:prstGeom prst="rect">
            <a:avLst/>
          </a:prstGeom>
        </p:spPr>
        <p:txBody>
          <a:bodyPr/>
          <a:lstStyle>
            <a:lvl1pPr marL="115888" indent="-115888"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341313" indent="-166688"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2pPr>
            <a:lvl3pPr marL="457200" indent="-115888"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71738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737600" y="6531768"/>
            <a:ext cx="2844800" cy="166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66D4F-6228-49F9-B7D9-0546BA6E0F0C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850106"/>
          </a:xfrm>
          <a:prstGeom prst="rect">
            <a:avLst/>
          </a:prstGeom>
        </p:spPr>
        <p:txBody>
          <a:bodyPr anchor="t"/>
          <a:lstStyle>
            <a:lvl1pPr algn="l">
              <a:defRPr sz="24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nl-NL" dirty="0"/>
              <a:t>Action titel</a:t>
            </a:r>
            <a:endParaRPr lang="en-GB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1AAAD-EF1E-485F-855C-0391DFBF607C}" type="slidenum">
              <a:rPr lang="en-GB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2" hasCustomPrompt="1"/>
          </p:nvPr>
        </p:nvSpPr>
        <p:spPr>
          <a:xfrm>
            <a:off x="609600" y="1233491"/>
            <a:ext cx="10972800" cy="3667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nl-NL" dirty="0"/>
              <a:t>Ondertitel</a:t>
            </a:r>
            <a:endParaRPr lang="en-GB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09600" y="1952836"/>
            <a:ext cx="10972800" cy="4173327"/>
          </a:xfrm>
          <a:prstGeom prst="rect">
            <a:avLst/>
          </a:prstGeom>
        </p:spPr>
        <p:txBody>
          <a:bodyPr/>
          <a:lstStyle>
            <a:lvl1pPr marL="115888" indent="-115888"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341313" indent="-166688"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2pPr>
            <a:lvl3pPr marL="457200" indent="-115888"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763035" y="6381331"/>
            <a:ext cx="5581104" cy="365125"/>
          </a:xfrm>
          <a:prstGeom prst="rect">
            <a:avLst/>
          </a:prstGeom>
        </p:spPr>
        <p:txBody>
          <a:bodyPr anchor="t"/>
          <a:lstStyle>
            <a:lvl1pPr>
              <a:defRPr sz="900"/>
            </a:lvl1pPr>
          </a:lstStyle>
          <a:p>
            <a:pPr defTabSz="457200">
              <a:defRPr/>
            </a:pPr>
            <a:r>
              <a:rPr lang="en-GB">
                <a:solidFill>
                  <a:prstClr val="black"/>
                </a:solidFill>
              </a:rPr>
              <a:t>Bron:  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5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3657600"/>
            <a:ext cx="10363200" cy="914400"/>
          </a:xfrm>
          <a:prstGeom prst="rect">
            <a:avLst/>
          </a:prstGeom>
        </p:spPr>
        <p:txBody>
          <a:bodyPr anchor="t"/>
          <a:lstStyle>
            <a:lvl1pPr algn="l">
              <a:defRPr sz="2400" b="1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4572000"/>
            <a:ext cx="8534400" cy="10668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rgbClr val="6D6E7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  <a:endParaRPr lang="en-GB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C7C1-254E-4F71-BEEB-7CB6AFDF97FC}" type="slidenum">
              <a:rPr lang="en-GB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1F497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84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850106"/>
          </a:xfrm>
          <a:prstGeom prst="rect">
            <a:avLst/>
          </a:prstGeom>
        </p:spPr>
        <p:txBody>
          <a:bodyPr anchor="t"/>
          <a:lstStyle>
            <a:lvl1pPr algn="l">
              <a:defRPr sz="24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nl-NL" dirty="0"/>
              <a:t>Action titel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09600" y="1952836"/>
            <a:ext cx="5342384" cy="4173327"/>
          </a:xfrm>
          <a:prstGeom prst="rect">
            <a:avLst/>
          </a:prstGeom>
        </p:spPr>
        <p:txBody>
          <a:bodyPr/>
          <a:lstStyle>
            <a:lvl1pPr marL="115888" indent="-115888"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341313" indent="-166688"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2pPr>
            <a:lvl3pPr marL="457200" indent="-115888"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1AAAD-EF1E-485F-855C-0391DFBF607C}" type="slidenum">
              <a:rPr lang="en-GB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2" hasCustomPrompt="1"/>
          </p:nvPr>
        </p:nvSpPr>
        <p:spPr>
          <a:xfrm>
            <a:off x="609600" y="1233491"/>
            <a:ext cx="10972800" cy="3667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nl-NL" dirty="0"/>
              <a:t>Ondertitel</a:t>
            </a:r>
            <a:endParaRPr lang="en-GB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3" hasCustomPrompt="1"/>
          </p:nvPr>
        </p:nvSpPr>
        <p:spPr>
          <a:xfrm>
            <a:off x="609600" y="1600199"/>
            <a:ext cx="5342384" cy="3667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nl-NL" dirty="0"/>
              <a:t>subtitel</a:t>
            </a:r>
            <a:endParaRPr lang="en-GB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4" hasCustomPrompt="1"/>
          </p:nvPr>
        </p:nvSpPr>
        <p:spPr>
          <a:xfrm>
            <a:off x="6240016" y="1600199"/>
            <a:ext cx="5342384" cy="3667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nl-NL" dirty="0"/>
              <a:t>subtitel</a:t>
            </a:r>
            <a:endParaRPr lang="en-GB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6" hasCustomPrompt="1"/>
          </p:nvPr>
        </p:nvSpPr>
        <p:spPr>
          <a:xfrm>
            <a:off x="6240016" y="1952836"/>
            <a:ext cx="5342384" cy="4173327"/>
          </a:xfrm>
          <a:prstGeom prst="rect">
            <a:avLst/>
          </a:prstGeom>
        </p:spPr>
        <p:txBody>
          <a:bodyPr/>
          <a:lstStyle>
            <a:lvl1pPr marL="115888" indent="-115888"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341313" indent="-166688"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2pPr>
            <a:lvl3pPr marL="457200" indent="-115888"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763035" y="6381331"/>
            <a:ext cx="5581104" cy="365125"/>
          </a:xfrm>
          <a:prstGeom prst="rect">
            <a:avLst/>
          </a:prstGeom>
        </p:spPr>
        <p:txBody>
          <a:bodyPr anchor="t"/>
          <a:lstStyle>
            <a:lvl1pPr>
              <a:defRPr sz="900"/>
            </a:lvl1pPr>
          </a:lstStyle>
          <a:p>
            <a:pPr defTabSz="457200">
              <a:defRPr/>
            </a:pPr>
            <a:r>
              <a:rPr lang="en-GB">
                <a:solidFill>
                  <a:prstClr val="black"/>
                </a:solidFill>
              </a:rPr>
              <a:t>Bron:  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41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g_bird_blue.png"/>
          <p:cNvPicPr>
            <a:picLocks noChangeAspect="1"/>
          </p:cNvPicPr>
          <p:nvPr userDrawn="1"/>
        </p:nvPicPr>
        <p:blipFill rotWithShape="1">
          <a:blip r:embed="rId2" cstate="print"/>
          <a:srcRect b="9989"/>
          <a:stretch/>
        </p:blipFill>
        <p:spPr>
          <a:xfrm>
            <a:off x="0" y="396386"/>
            <a:ext cx="12192000" cy="58161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  <a:prstGeom prst="rect">
            <a:avLst/>
          </a:prstGeom>
        </p:spPr>
        <p:txBody>
          <a:bodyPr anchor="t"/>
          <a:lstStyle>
            <a:lvl1pPr algn="l">
              <a:defRPr sz="24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3810003"/>
            <a:ext cx="10972800" cy="2316163"/>
          </a:xfrm>
          <a:prstGeom prst="rect">
            <a:avLst/>
          </a:prstGeom>
        </p:spPr>
        <p:txBody>
          <a:bodyPr anchor="t"/>
          <a:lstStyle>
            <a:lvl1pPr marL="115888" indent="-115888" algn="l">
              <a:defRPr sz="16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457200" indent="-223838" algn="l">
              <a:defRPr sz="16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defRPr>
            </a:lvl2pPr>
            <a:lvl3pPr algn="l">
              <a:defRPr sz="16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defRPr>
            </a:lvl3pPr>
            <a:lvl4pPr algn="l">
              <a:defRPr sz="16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defRPr>
            </a:lvl4pPr>
            <a:lvl5pPr algn="l">
              <a:defRPr sz="16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1AAAD-EF1E-485F-855C-0391DFBF607C}" type="slidenum">
              <a:rPr lang="en-GB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1F497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0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992F-8851-4DDC-84FF-4347D9EE7114}" type="slidenum">
              <a:rPr lang="en-GB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763035" y="6381331"/>
            <a:ext cx="5581104" cy="365125"/>
          </a:xfrm>
          <a:prstGeom prst="rect">
            <a:avLst/>
          </a:prstGeom>
        </p:spPr>
        <p:txBody>
          <a:bodyPr anchor="t"/>
          <a:lstStyle>
            <a:lvl1pPr>
              <a:defRPr sz="900"/>
            </a:lvl1pPr>
          </a:lstStyle>
          <a:p>
            <a:pPr defTabSz="457200">
              <a:defRPr/>
            </a:pPr>
            <a:r>
              <a:rPr lang="en-GB">
                <a:solidFill>
                  <a:prstClr val="black"/>
                </a:solidFill>
              </a:rPr>
              <a:t>Bron:  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9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blue.png"/>
          <p:cNvPicPr>
            <a:picLocks noChangeAspect="1"/>
          </p:cNvPicPr>
          <p:nvPr userDrawn="1"/>
        </p:nvPicPr>
        <p:blipFill>
          <a:blip r:embed="rId2" cstate="print"/>
          <a:srcRect l="578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763035" y="649287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EA72BC7A-6186-408C-AC5A-16CF098AA323}" type="datetime1">
              <a:rPr lang="en-GB" smtClean="0">
                <a:solidFill>
                  <a:prstClr val="black"/>
                </a:solidFill>
              </a:rPr>
              <a:pPr defTabSz="457200">
                <a:defRPr/>
              </a:pPr>
              <a:t>12/03/2020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1992F-8851-4DDC-84FF-4347D9EE7114}" type="slidenum">
              <a:rPr lang="en-GB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1F497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vmlDrawing" Target="../drawings/vmlDrawing1.vml"/><Relationship Id="rId4" Type="http://schemas.openxmlformats.org/officeDocument/2006/relationships/theme" Target="../theme/theme1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8.xml"/><Relationship Id="rId10" Type="http://schemas.openxmlformats.org/officeDocument/2006/relationships/vmlDrawing" Target="../drawings/vmlDrawing2.vml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heme" Target="../theme/theme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vmlDrawing" Target="../drawings/vmlDrawing3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59026336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0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7C5FA5A-6C3B-4A16-8D8D-1E060676EF2B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36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0"/>
            <a:ext cx="109728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531768"/>
            <a:ext cx="2844800" cy="16668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163862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645E3221-8858-4699-8CD7-9254074A93AD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400800"/>
            <a:ext cx="12192000" cy="0"/>
          </a:xfrm>
          <a:prstGeom prst="line">
            <a:avLst/>
          </a:prstGeom>
          <a:ln>
            <a:solidFill>
              <a:srgbClr val="003E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1"/>
          <p:cNvSpPr txBox="1">
            <a:spLocks noChangeArrowheads="1"/>
          </p:cNvSpPr>
          <p:nvPr/>
        </p:nvSpPr>
        <p:spPr bwMode="auto">
          <a:xfrm>
            <a:off x="3983568" y="6477000"/>
            <a:ext cx="4224867" cy="261610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163862"/>
                </a:solidFill>
                <a:latin typeface="Calibri"/>
                <a:cs typeface="Calibri"/>
              </a:rPr>
              <a:t>©NewForesight</a:t>
            </a:r>
          </a:p>
        </p:txBody>
      </p:sp>
    </p:spTree>
    <p:extLst>
      <p:ext uri="{BB962C8B-B14F-4D97-AF65-F5344CB8AC3E}">
        <p14:creationId xmlns:p14="http://schemas.microsoft.com/office/powerpoint/2010/main" val="291480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24" r:id="rId2"/>
    <p:sldLayoutId id="2147483837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b="0" kern="1200">
          <a:solidFill>
            <a:srgbClr val="1638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119735734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236" name="think-cell Slide" r:id="rId12" imgW="360" imgH="360" progId="TCLayout.ActiveDocument.1">
                  <p:embed/>
                </p:oleObj>
              </mc:Choice>
              <mc:Fallback>
                <p:oleObj name="think-cell Slide" r:id="rId12" imgW="360" imgH="360" progId="TCLayout.ActiveDocument.1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492878"/>
            <a:ext cx="284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pPr defTabSz="457200">
              <a:defRPr/>
            </a:pPr>
            <a:fld id="{D008B4C0-C231-4B0E-9E4F-47EEC8FEE966}" type="slidenum">
              <a:rPr lang="en-GB" smtClean="0">
                <a:solidFill>
                  <a:srgbClr val="1F497D">
                    <a:lumMod val="50000"/>
                  </a:srgbClr>
                </a:solidFill>
              </a:rPr>
              <a:pPr defTabSz="457200">
                <a:defRPr/>
              </a:pPr>
              <a:t>‹nr.›</a:t>
            </a:fld>
            <a:endParaRPr lang="en-GB" dirty="0">
              <a:solidFill>
                <a:srgbClr val="1F497D">
                  <a:lumMod val="50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409454"/>
            <a:ext cx="1440160" cy="42192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0" y="634532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1"/>
          <p:cNvSpPr txBox="1">
            <a:spLocks noChangeArrowheads="1"/>
          </p:cNvSpPr>
          <p:nvPr userDrawn="1"/>
        </p:nvSpPr>
        <p:spPr bwMode="auto">
          <a:xfrm>
            <a:off x="3983568" y="6477000"/>
            <a:ext cx="4224867" cy="261610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163862"/>
                </a:solidFill>
                <a:latin typeface="Calibri"/>
                <a:cs typeface="Calibri"/>
              </a:rPr>
              <a:t>©NewForesight</a:t>
            </a:r>
          </a:p>
        </p:txBody>
      </p:sp>
    </p:spTree>
    <p:extLst>
      <p:ext uri="{BB962C8B-B14F-4D97-AF65-F5344CB8AC3E}">
        <p14:creationId xmlns:p14="http://schemas.microsoft.com/office/powerpoint/2010/main" val="73899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29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531286067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38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F65BF1D-9BC3-44B8-B8A8-3E940993A4F9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0"/>
            <a:ext cx="109728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531768"/>
            <a:ext cx="2844800" cy="16668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163862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645E3221-8858-4699-8CD7-9254074A93AD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400800"/>
            <a:ext cx="12192000" cy="0"/>
          </a:xfrm>
          <a:prstGeom prst="line">
            <a:avLst/>
          </a:prstGeom>
          <a:ln>
            <a:solidFill>
              <a:srgbClr val="003E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1"/>
          <p:cNvSpPr txBox="1">
            <a:spLocks noChangeArrowheads="1"/>
          </p:cNvSpPr>
          <p:nvPr/>
        </p:nvSpPr>
        <p:spPr bwMode="auto">
          <a:xfrm>
            <a:off x="3983568" y="6477000"/>
            <a:ext cx="4224867" cy="261610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rgbClr val="163862"/>
                </a:solidFill>
                <a:latin typeface="Calibri"/>
                <a:cs typeface="Calibri"/>
              </a:rPr>
              <a:t>©NewForesight</a:t>
            </a:r>
          </a:p>
        </p:txBody>
      </p:sp>
    </p:spTree>
    <p:extLst>
      <p:ext uri="{BB962C8B-B14F-4D97-AF65-F5344CB8AC3E}">
        <p14:creationId xmlns:p14="http://schemas.microsoft.com/office/powerpoint/2010/main" val="361958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1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400" b="0" kern="1200">
          <a:solidFill>
            <a:srgbClr val="1638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2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tags" Target="../tags/tag7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40.png"/><Relationship Id="rId2" Type="http://schemas.openxmlformats.org/officeDocument/2006/relationships/tags" Target="../tags/tag2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tags" Target="../tags/tag27.xml"/><Relationship Id="rId7" Type="http://schemas.openxmlformats.org/officeDocument/2006/relationships/package" Target="../embeddings/Microsoft_Excel_Worksheet.xlsx"/><Relationship Id="rId2" Type="http://schemas.openxmlformats.org/officeDocument/2006/relationships/tags" Target="../tags/tag2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.e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45.png"/><Relationship Id="rId2" Type="http://schemas.openxmlformats.org/officeDocument/2006/relationships/tags" Target="../tags/tag2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46.jpeg"/><Relationship Id="rId2" Type="http://schemas.openxmlformats.org/officeDocument/2006/relationships/tags" Target="../tags/tag30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35.xml"/><Relationship Id="rId7" Type="http://schemas.openxmlformats.org/officeDocument/2006/relationships/image" Target="../media/image47.png"/><Relationship Id="rId2" Type="http://schemas.openxmlformats.org/officeDocument/2006/relationships/tags" Target="../tags/tag3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37.xml"/><Relationship Id="rId7" Type="http://schemas.openxmlformats.org/officeDocument/2006/relationships/image" Target="../media/image47.png"/><Relationship Id="rId2" Type="http://schemas.openxmlformats.org/officeDocument/2006/relationships/tags" Target="../tags/tag3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9.xml"/><Relationship Id="rId7" Type="http://schemas.openxmlformats.org/officeDocument/2006/relationships/image" Target="../media/image31.jpeg"/><Relationship Id="rId2" Type="http://schemas.openxmlformats.org/officeDocument/2006/relationships/tags" Target="../tags/tag38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50.png"/><Relationship Id="rId2" Type="http://schemas.openxmlformats.org/officeDocument/2006/relationships/tags" Target="../tags/tag40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1.bin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png"/><Relationship Id="rId3" Type="http://schemas.openxmlformats.org/officeDocument/2006/relationships/tags" Target="../tags/tag43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tags" Target="../tags/tag4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.emf"/><Relationship Id="rId11" Type="http://schemas.openxmlformats.org/officeDocument/2006/relationships/image" Target="../media/image54.png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9.xml"/><Relationship Id="rId7" Type="http://schemas.openxmlformats.org/officeDocument/2006/relationships/image" Target="../media/image31.jpeg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59.pn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image" Target="../media/image58.png"/><Relationship Id="rId2" Type="http://schemas.openxmlformats.org/officeDocument/2006/relationships/tags" Target="../tags/tag44.xml"/><Relationship Id="rId1" Type="http://schemas.openxmlformats.org/officeDocument/2006/relationships/vmlDrawing" Target="../drawings/vmlDrawing23.vml"/><Relationship Id="rId6" Type="http://schemas.openxmlformats.org/officeDocument/2006/relationships/tags" Target="../tags/tag48.xml"/><Relationship Id="rId11" Type="http://schemas.openxmlformats.org/officeDocument/2006/relationships/image" Target="../media/image57.png"/><Relationship Id="rId5" Type="http://schemas.openxmlformats.org/officeDocument/2006/relationships/tags" Target="../tags/tag47.xml"/><Relationship Id="rId10" Type="http://schemas.openxmlformats.org/officeDocument/2006/relationships/image" Target="../media/image7.emf"/><Relationship Id="rId4" Type="http://schemas.openxmlformats.org/officeDocument/2006/relationships/tags" Target="../tags/tag46.xml"/><Relationship Id="rId9" Type="http://schemas.openxmlformats.org/officeDocument/2006/relationships/oleObject" Target="../embeddings/oleObject2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image" Target="../media/image50.png"/><Relationship Id="rId2" Type="http://schemas.openxmlformats.org/officeDocument/2006/relationships/tags" Target="../tags/tag50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4.bin"/><Relationship Id="rId4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5.bin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6.bin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61.xml"/><Relationship Id="rId7" Type="http://schemas.openxmlformats.org/officeDocument/2006/relationships/image" Target="../media/image31.jpeg"/><Relationship Id="rId2" Type="http://schemas.openxmlformats.org/officeDocument/2006/relationships/tags" Target="../tags/tag60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7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63.xml"/><Relationship Id="rId7" Type="http://schemas.openxmlformats.org/officeDocument/2006/relationships/image" Target="../media/image60.png"/><Relationship Id="rId2" Type="http://schemas.openxmlformats.org/officeDocument/2006/relationships/tags" Target="../tags/tag6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7.emf"/><Relationship Id="rId11" Type="http://schemas.openxmlformats.org/officeDocument/2006/relationships/image" Target="../media/image64.png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65.xml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tags" Target="../tags/tag64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7.emf"/><Relationship Id="rId11" Type="http://schemas.openxmlformats.org/officeDocument/2006/relationships/image" Target="../media/image68.png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tags" Target="../tags/tag67.xml"/><Relationship Id="rId7" Type="http://schemas.openxmlformats.org/officeDocument/2006/relationships/image" Target="../media/image7.emf"/><Relationship Id="rId2" Type="http://schemas.openxmlformats.org/officeDocument/2006/relationships/tags" Target="../tags/tag66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0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7" Type="http://schemas.openxmlformats.org/officeDocument/2006/relationships/image" Target="../media/image72.jpeg"/><Relationship Id="rId2" Type="http://schemas.openxmlformats.org/officeDocument/2006/relationships/tags" Target="../tags/tag68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1.bin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1.xml"/><Relationship Id="rId7" Type="http://schemas.openxmlformats.org/officeDocument/2006/relationships/image" Target="../media/image31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73.jpeg"/><Relationship Id="rId2" Type="http://schemas.openxmlformats.org/officeDocument/2006/relationships/tags" Target="../tags/tag70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2.bin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74.png"/><Relationship Id="rId2" Type="http://schemas.openxmlformats.org/officeDocument/2006/relationships/tags" Target="../tags/tag7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3.bin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75.png"/><Relationship Id="rId2" Type="http://schemas.openxmlformats.org/officeDocument/2006/relationships/tags" Target="../tags/tag74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4.bin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image" Target="../media/image76.jpeg"/><Relationship Id="rId2" Type="http://schemas.openxmlformats.org/officeDocument/2006/relationships/tags" Target="../tags/tag7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5.bin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77.png"/><Relationship Id="rId2" Type="http://schemas.openxmlformats.org/officeDocument/2006/relationships/tags" Target="../tags/tag78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6.bin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7" Type="http://schemas.openxmlformats.org/officeDocument/2006/relationships/image" Target="../media/image78.gif"/><Relationship Id="rId2" Type="http://schemas.openxmlformats.org/officeDocument/2006/relationships/tags" Target="../tags/tag80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7.bin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83.xml"/><Relationship Id="rId7" Type="http://schemas.openxmlformats.org/officeDocument/2006/relationships/image" Target="../media/image79.png"/><Relationship Id="rId2" Type="http://schemas.openxmlformats.org/officeDocument/2006/relationships/tags" Target="../tags/tag8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8.bin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mailto:Laure.heilbron@newforesight.com" TargetMode="External"/><Relationship Id="rId3" Type="http://schemas.openxmlformats.org/officeDocument/2006/relationships/tags" Target="../tags/tag85.xml"/><Relationship Id="rId7" Type="http://schemas.openxmlformats.org/officeDocument/2006/relationships/hyperlink" Target="http://www.newforesight.com/" TargetMode="External"/><Relationship Id="rId2" Type="http://schemas.openxmlformats.org/officeDocument/2006/relationships/tags" Target="../tags/tag84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9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3.xml"/><Relationship Id="rId7" Type="http://schemas.openxmlformats.org/officeDocument/2006/relationships/image" Target="../media/image16.png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35.jpeg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36.jpeg"/><Relationship Id="rId2" Type="http://schemas.openxmlformats.org/officeDocument/2006/relationships/tags" Target="../tags/tag1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37.jpeg"/><Relationship Id="rId2" Type="http://schemas.openxmlformats.org/officeDocument/2006/relationships/tags" Target="../tags/tag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38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39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7218F2E1-F736-48A3-81C5-982A92D896A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22899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524000" y="2971803"/>
            <a:ext cx="9131808" cy="1470025"/>
          </a:xfrm>
        </p:spPr>
        <p:txBody>
          <a:bodyPr>
            <a:normAutofit/>
          </a:bodyPr>
          <a:lstStyle/>
          <a:p>
            <a:r>
              <a:rPr lang="nl-NL" sz="2800" b="1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15BBC-FED1-4A82-90A7-2536772015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5"/>
          <a:stretch/>
        </p:blipFill>
        <p:spPr>
          <a:xfrm>
            <a:off x="-4" y="-1295399"/>
            <a:ext cx="12202148" cy="5783824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E9146CD3-C024-458B-A7D1-89483F3A54EA}"/>
              </a:ext>
            </a:extLst>
          </p:cNvPr>
          <p:cNvGrpSpPr/>
          <p:nvPr/>
        </p:nvGrpSpPr>
        <p:grpSpPr>
          <a:xfrm>
            <a:off x="-1" y="5020060"/>
            <a:ext cx="12192001" cy="1837943"/>
            <a:chOff x="1524000" y="5473264"/>
            <a:chExt cx="9144000" cy="13847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B616FD-1CC1-4607-85D9-AC6F52073216}"/>
                </a:ext>
              </a:extLst>
            </p:cNvPr>
            <p:cNvSpPr/>
            <p:nvPr/>
          </p:nvSpPr>
          <p:spPr>
            <a:xfrm>
              <a:off x="1524000" y="5473264"/>
              <a:ext cx="9144000" cy="138473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ABAE6F-6416-432B-9F94-FB3C930D8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2346" y="5615811"/>
              <a:ext cx="504571" cy="50457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DC9B8A-3F1F-4DBA-82F2-EA61F7C2E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397" y="6261148"/>
              <a:ext cx="504571" cy="50457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588EC3-3CA1-41B9-87DC-228144831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493" y="5615811"/>
              <a:ext cx="504571" cy="50457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4602F19-B1DD-4DF1-9952-CDC7B22E0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944" y="6261148"/>
              <a:ext cx="504571" cy="50457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CDFA831-B163-4FEC-8BFD-2E70DA86A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491" y="6261148"/>
              <a:ext cx="504571" cy="5045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AE95528-5E79-4900-8C04-314882C23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6038" y="6261148"/>
              <a:ext cx="504571" cy="5045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0B90667-F9B8-4410-8FA4-164E78C95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934" y="5615811"/>
              <a:ext cx="504571" cy="50457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3199AB3-DA65-49A2-A1E4-D2BBC0D59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640" y="5615811"/>
              <a:ext cx="504571" cy="50457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EFDFE3C-BEBD-4B6D-B6DF-5B4771F84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787" y="5615811"/>
              <a:ext cx="504571" cy="50457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6F6E3D3-4919-4925-8888-6523E17A4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132" y="6261148"/>
              <a:ext cx="504571" cy="50457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417DDA5-1976-4A14-AAC9-F19FBDE74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585" y="6261148"/>
              <a:ext cx="504571" cy="504571"/>
            </a:xfrm>
            <a:prstGeom prst="rect">
              <a:avLst/>
            </a:prstGeom>
          </p:spPr>
        </p:pic>
        <p:pic>
          <p:nvPicPr>
            <p:cNvPr id="203777" name="Picture 203776">
              <a:extLst>
                <a:ext uri="{FF2B5EF4-FFF2-40B4-BE49-F238E27FC236}">
                  <a16:creationId xmlns:a16="http://schemas.microsoft.com/office/drawing/2014/main" id="{142FCC29-9546-45F3-A7C4-8904BB8FD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081" y="5615811"/>
              <a:ext cx="504571" cy="504571"/>
            </a:xfrm>
            <a:prstGeom prst="rect">
              <a:avLst/>
            </a:prstGeom>
          </p:spPr>
        </p:pic>
        <p:pic>
          <p:nvPicPr>
            <p:cNvPr id="203780" name="Picture 203779">
              <a:extLst>
                <a:ext uri="{FF2B5EF4-FFF2-40B4-BE49-F238E27FC236}">
                  <a16:creationId xmlns:a16="http://schemas.microsoft.com/office/drawing/2014/main" id="{2F8341B5-6402-4716-ADDD-8432FCBE5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228" y="5615811"/>
              <a:ext cx="504571" cy="504571"/>
            </a:xfrm>
            <a:prstGeom prst="rect">
              <a:avLst/>
            </a:prstGeom>
          </p:spPr>
        </p:pic>
        <p:pic>
          <p:nvPicPr>
            <p:cNvPr id="203782" name="Picture 203781">
              <a:extLst>
                <a:ext uri="{FF2B5EF4-FFF2-40B4-BE49-F238E27FC236}">
                  <a16:creationId xmlns:a16="http://schemas.microsoft.com/office/drawing/2014/main" id="{B2E92A70-E847-49FC-AC47-391019FA0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572" y="6261970"/>
              <a:ext cx="502920" cy="502920"/>
            </a:xfrm>
            <a:prstGeom prst="rect">
              <a:avLst/>
            </a:prstGeom>
          </p:spPr>
        </p:pic>
        <p:pic>
          <p:nvPicPr>
            <p:cNvPr id="203784" name="Picture 203783">
              <a:extLst>
                <a:ext uri="{FF2B5EF4-FFF2-40B4-BE49-F238E27FC236}">
                  <a16:creationId xmlns:a16="http://schemas.microsoft.com/office/drawing/2014/main" id="{C31676FC-8EDF-4BB4-B394-01DD6F4C8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3372" y="5616633"/>
              <a:ext cx="502920" cy="502920"/>
            </a:xfrm>
            <a:prstGeom prst="rect">
              <a:avLst/>
            </a:prstGeom>
          </p:spPr>
        </p:pic>
        <p:pic>
          <p:nvPicPr>
            <p:cNvPr id="203786" name="Picture 203785">
              <a:extLst>
                <a:ext uri="{FF2B5EF4-FFF2-40B4-BE49-F238E27FC236}">
                  <a16:creationId xmlns:a16="http://schemas.microsoft.com/office/drawing/2014/main" id="{F11F9159-CA1D-457A-A37F-3ADF5F89F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0361" y="5616633"/>
              <a:ext cx="502920" cy="502920"/>
            </a:xfrm>
            <a:prstGeom prst="rect">
              <a:avLst/>
            </a:prstGeom>
          </p:spPr>
        </p:pic>
        <p:pic>
          <p:nvPicPr>
            <p:cNvPr id="203788" name="Picture 203787">
              <a:extLst>
                <a:ext uri="{FF2B5EF4-FFF2-40B4-BE49-F238E27FC236}">
                  <a16:creationId xmlns:a16="http://schemas.microsoft.com/office/drawing/2014/main" id="{CC792F46-D779-481F-AD78-519A2DF66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5468" y="6261970"/>
              <a:ext cx="502920" cy="502920"/>
            </a:xfrm>
            <a:prstGeom prst="rect">
              <a:avLst/>
            </a:prstGeom>
          </p:spPr>
        </p:pic>
        <p:pic>
          <p:nvPicPr>
            <p:cNvPr id="203790" name="Picture 203789">
              <a:extLst>
                <a:ext uri="{FF2B5EF4-FFF2-40B4-BE49-F238E27FC236}">
                  <a16:creationId xmlns:a16="http://schemas.microsoft.com/office/drawing/2014/main" id="{8979A327-B49B-4445-BD1D-A58CA2E4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0361" y="6261970"/>
              <a:ext cx="502920" cy="502920"/>
            </a:xfrm>
            <a:prstGeom prst="rect">
              <a:avLst/>
            </a:prstGeom>
          </p:spPr>
        </p:pic>
        <p:pic>
          <p:nvPicPr>
            <p:cNvPr id="203794" name="Picture 203793">
              <a:extLst>
                <a:ext uri="{FF2B5EF4-FFF2-40B4-BE49-F238E27FC236}">
                  <a16:creationId xmlns:a16="http://schemas.microsoft.com/office/drawing/2014/main" id="{28DABFCC-FD10-45AE-B762-C64E7A74A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868" y="5616633"/>
              <a:ext cx="502920" cy="502920"/>
            </a:xfrm>
            <a:prstGeom prst="rect">
              <a:avLst/>
            </a:prstGeom>
          </p:spPr>
        </p:pic>
        <p:pic>
          <p:nvPicPr>
            <p:cNvPr id="203796" name="Picture 203795">
              <a:extLst>
                <a:ext uri="{FF2B5EF4-FFF2-40B4-BE49-F238E27FC236}">
                  <a16:creationId xmlns:a16="http://schemas.microsoft.com/office/drawing/2014/main" id="{A4F56FEC-21E2-4F26-BFEA-89AC36D4A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676" y="6261970"/>
              <a:ext cx="502920" cy="50292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F71D862-32B1-4702-81A9-96E12B8FC0BA}"/>
              </a:ext>
            </a:extLst>
          </p:cNvPr>
          <p:cNvPicPr/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4" y="-265752"/>
            <a:ext cx="12192000" cy="71237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BA6432-A36E-4127-B0A8-127D076865A1}"/>
              </a:ext>
            </a:extLst>
          </p:cNvPr>
          <p:cNvSpPr/>
          <p:nvPr/>
        </p:nvSpPr>
        <p:spPr>
          <a:xfrm>
            <a:off x="-2" y="3550033"/>
            <a:ext cx="12192002" cy="147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FB158E4-3640-4223-8928-C80C6399D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765" y="4592790"/>
            <a:ext cx="29161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600" b="1" i="1" dirty="0">
                <a:solidFill>
                  <a:srgbClr val="00385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Laure Heilbron - Maart, 2020</a:t>
            </a:r>
            <a:endParaRPr lang="nl-NL" altLang="nl-NL" sz="1400" dirty="0">
              <a:latin typeface="Arial" panose="020B0604020202020204" pitchFamily="34" charset="0"/>
            </a:endParaRPr>
          </a:p>
        </p:txBody>
      </p:sp>
      <p:sp>
        <p:nvSpPr>
          <p:cNvPr id="8" name="Ondertitel 18"/>
          <p:cNvSpPr txBox="1">
            <a:spLocks/>
          </p:cNvSpPr>
          <p:nvPr/>
        </p:nvSpPr>
        <p:spPr>
          <a:xfrm>
            <a:off x="0" y="3578605"/>
            <a:ext cx="12202143" cy="1616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800" b="1" dirty="0">
                <a:solidFill>
                  <a:schemeClr val="tx2"/>
                </a:solidFill>
              </a:rPr>
              <a:t>Naar een voedselvisie in 3 simpele stappen</a:t>
            </a:r>
            <a:endParaRPr lang="nl-NL" sz="1800" b="1" dirty="0">
              <a:solidFill>
                <a:srgbClr val="00B050"/>
              </a:solidFill>
            </a:endParaRPr>
          </a:p>
        </p:txBody>
      </p:sp>
      <p:pic>
        <p:nvPicPr>
          <p:cNvPr id="37" name="Picture 29">
            <a:extLst>
              <a:ext uri="{FF2B5EF4-FFF2-40B4-BE49-F238E27FC236}">
                <a16:creationId xmlns:a16="http://schemas.microsoft.com/office/drawing/2014/main" id="{96A2203E-3B6C-4823-B9DF-912DD1D32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86" y="4346569"/>
            <a:ext cx="147926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80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7B006B6-3378-46E1-A728-9079CBDBE33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7444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id="{7A1D2C6F-EA98-4692-8487-B6D5961E0B2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75B1A4F-3E3C-43CC-8CED-209D471D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Er zijn drie soorten ‘landbouw productie landscapes’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F64D6D-48E0-44D4-9E7E-A75359797A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FC7C1-254E-4F71-BEEB-7CB6AFDF97FC}" type="slidenum">
              <a:rPr lang="en-GB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10</a:t>
            </a:fld>
            <a:endParaRPr lang="en-GB" dirty="0">
              <a:solidFill>
                <a:srgbClr val="1F497D">
                  <a:lumMod val="50000"/>
                </a:srgbClr>
              </a:solidFill>
            </a:endParaRPr>
          </a:p>
        </p:txBody>
      </p:sp>
      <p:pic>
        <p:nvPicPr>
          <p:cNvPr id="9" name="Picture 107">
            <a:extLst>
              <a:ext uri="{FF2B5EF4-FFF2-40B4-BE49-F238E27FC236}">
                <a16:creationId xmlns:a16="http://schemas.microsoft.com/office/drawing/2014/main" id="{5FFB0C1D-CCA2-423E-A870-DEDA2E43BF2F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r="2779"/>
          <a:stretch/>
        </p:blipFill>
        <p:spPr bwMode="auto">
          <a:xfrm>
            <a:off x="1219200" y="1143000"/>
            <a:ext cx="9067800" cy="52627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16se="http://schemas.microsoft.com/office/word/2015/wordml/sym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lc="http://schemas.openxmlformats.org/drawingml/2006/lockedCanvas"/>
            </a:ext>
          </a:extLst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FCF34BF5-CEAF-460A-89A0-B45DFA492708}"/>
              </a:ext>
            </a:extLst>
          </p:cNvPr>
          <p:cNvSpPr/>
          <p:nvPr/>
        </p:nvSpPr>
        <p:spPr>
          <a:xfrm>
            <a:off x="8458200" y="3429000"/>
            <a:ext cx="990600" cy="3048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9069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0BA1B05-9363-4A68-8B8A-850A39A526C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040835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74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hthoek 32" hidden="1">
            <a:extLst>
              <a:ext uri="{FF2B5EF4-FFF2-40B4-BE49-F238E27FC236}">
                <a16:creationId xmlns:a16="http://schemas.microsoft.com/office/drawing/2014/main" id="{75BE4C6D-A722-46C3-8574-4E1BA96796B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6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81570A0-2ED4-4557-8806-BEDB68B0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Nederland behoort tot de intensieve landbouw landen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9B7815-F0BF-4AAA-B267-A58159967A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FC7C1-254E-4F71-BEEB-7CB6AFDF97FC}" type="slidenum">
              <a:rPr lang="nl-NL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11</a:t>
            </a:fld>
            <a:endParaRPr lang="nl-NL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13" name="Tijdelijke aanduiding voor inhoud 4">
            <a:extLst>
              <a:ext uri="{FF2B5EF4-FFF2-40B4-BE49-F238E27FC236}">
                <a16:creationId xmlns:a16="http://schemas.microsoft.com/office/drawing/2014/main" id="{7DB74727-3BEC-4524-8E29-48E1D6EB73A8}"/>
              </a:ext>
            </a:extLst>
          </p:cNvPr>
          <p:cNvSpPr txBox="1">
            <a:spLocks/>
          </p:cNvSpPr>
          <p:nvPr/>
        </p:nvSpPr>
        <p:spPr>
          <a:xfrm>
            <a:off x="609600" y="5967000"/>
            <a:ext cx="5029200" cy="2633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200" dirty="0"/>
              <a:t>Bron: NewForesight analysis of World development indicators (World Bank)</a:t>
            </a:r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2F341960-931D-46AE-BAF0-1A1D0E1B1296}"/>
              </a:ext>
            </a:extLst>
          </p:cNvPr>
          <p:cNvGrpSpPr/>
          <p:nvPr/>
        </p:nvGrpSpPr>
        <p:grpSpPr>
          <a:xfrm>
            <a:off x="680155" y="1456798"/>
            <a:ext cx="7655372" cy="4154043"/>
            <a:chOff x="-36929" y="1052736"/>
            <a:chExt cx="8589873" cy="4661133"/>
          </a:xfrm>
        </p:grpSpPr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FBB7429C-C8B9-41AF-BCAD-6829CA2E914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4233424"/>
                </p:ext>
              </p:extLst>
            </p:nvPr>
          </p:nvGraphicFramePr>
          <p:xfrm>
            <a:off x="760845" y="1122761"/>
            <a:ext cx="7610475" cy="45004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175" name="Worksheet" r:id="rId7" imgW="7610968" imgH="4716889" progId="Excel.Sheet.12">
                    <p:embed/>
                  </p:oleObj>
                </mc:Choice>
                <mc:Fallback>
                  <p:oleObj name="Worksheet" r:id="rId7" imgW="7610968" imgH="4716889" progId="Excel.Sheet.12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60845" y="1122761"/>
                          <a:ext cx="7610475" cy="45004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D5E0B5F-0DB0-4AA0-854E-0D5662FD2F48}"/>
                </a:ext>
              </a:extLst>
            </p:cNvPr>
            <p:cNvSpPr/>
            <p:nvPr/>
          </p:nvSpPr>
          <p:spPr>
            <a:xfrm>
              <a:off x="683568" y="1052736"/>
              <a:ext cx="7610795" cy="466113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DC1CE058-310B-42C9-80CF-AC590D1A0C54}"/>
                </a:ext>
              </a:extLst>
            </p:cNvPr>
            <p:cNvCxnSpPr/>
            <p:nvPr/>
          </p:nvCxnSpPr>
          <p:spPr>
            <a:xfrm flipH="1" flipV="1">
              <a:off x="791676" y="1806775"/>
              <a:ext cx="7591481" cy="3616378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IJL-RECHTS 16">
              <a:extLst>
                <a:ext uri="{FF2B5EF4-FFF2-40B4-BE49-F238E27FC236}">
                  <a16:creationId xmlns:a16="http://schemas.microsoft.com/office/drawing/2014/main" id="{BD042746-5664-4090-8950-5CE4AB36F414}"/>
                </a:ext>
              </a:extLst>
            </p:cNvPr>
            <p:cNvSpPr/>
            <p:nvPr/>
          </p:nvSpPr>
          <p:spPr>
            <a:xfrm rot="6960000">
              <a:off x="6726103" y="4774792"/>
              <a:ext cx="216024" cy="168524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Tijdelijke aanduiding voor inhoud 4">
              <a:extLst>
                <a:ext uri="{FF2B5EF4-FFF2-40B4-BE49-F238E27FC236}">
                  <a16:creationId xmlns:a16="http://schemas.microsoft.com/office/drawing/2014/main" id="{96C7E9C4-526A-4C7A-BDD9-53F62AEC5AF7}"/>
                </a:ext>
              </a:extLst>
            </p:cNvPr>
            <p:cNvSpPr txBox="1">
              <a:spLocks/>
            </p:cNvSpPr>
            <p:nvPr/>
          </p:nvSpPr>
          <p:spPr>
            <a:xfrm>
              <a:off x="6430541" y="4751455"/>
              <a:ext cx="849444" cy="583712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nl-NL" sz="800" b="1"/>
                <a:t>Poverty Trap</a:t>
              </a:r>
            </a:p>
          </p:txBody>
        </p:sp>
        <p:sp>
          <p:nvSpPr>
            <p:cNvPr id="16" name="PIJL-RECHTS 18">
              <a:extLst>
                <a:ext uri="{FF2B5EF4-FFF2-40B4-BE49-F238E27FC236}">
                  <a16:creationId xmlns:a16="http://schemas.microsoft.com/office/drawing/2014/main" id="{C560415C-944B-4076-8539-EBAF3F29FE7C}"/>
                </a:ext>
              </a:extLst>
            </p:cNvPr>
            <p:cNvSpPr/>
            <p:nvPr/>
          </p:nvSpPr>
          <p:spPr>
            <a:xfrm rot="6960000">
              <a:off x="1706740" y="2416426"/>
              <a:ext cx="216024" cy="168524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Tijdelijke aanduiding voor inhoud 4">
              <a:extLst>
                <a:ext uri="{FF2B5EF4-FFF2-40B4-BE49-F238E27FC236}">
                  <a16:creationId xmlns:a16="http://schemas.microsoft.com/office/drawing/2014/main" id="{D721DFAD-BEF5-4EEE-AC13-A3B103F10D7D}"/>
                </a:ext>
              </a:extLst>
            </p:cNvPr>
            <p:cNvSpPr txBox="1">
              <a:spLocks/>
            </p:cNvSpPr>
            <p:nvPr/>
          </p:nvSpPr>
          <p:spPr>
            <a:xfrm>
              <a:off x="1318630" y="2399404"/>
              <a:ext cx="849444" cy="583712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nl-NL" sz="800" b="1"/>
                <a:t>Poverty Trap</a:t>
              </a:r>
            </a:p>
          </p:txBody>
        </p:sp>
        <p:sp>
          <p:nvSpPr>
            <p:cNvPr id="18" name="PIJL-RECHTS 20">
              <a:extLst>
                <a:ext uri="{FF2B5EF4-FFF2-40B4-BE49-F238E27FC236}">
                  <a16:creationId xmlns:a16="http://schemas.microsoft.com/office/drawing/2014/main" id="{D9C0B52D-D200-4B50-8469-DD6C481443C5}"/>
                </a:ext>
              </a:extLst>
            </p:cNvPr>
            <p:cNvSpPr/>
            <p:nvPr/>
          </p:nvSpPr>
          <p:spPr>
            <a:xfrm>
              <a:off x="6120985" y="3594062"/>
              <a:ext cx="216024" cy="168524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Tijdelijke aanduiding voor inhoud 4">
              <a:extLst>
                <a:ext uri="{FF2B5EF4-FFF2-40B4-BE49-F238E27FC236}">
                  <a16:creationId xmlns:a16="http://schemas.microsoft.com/office/drawing/2014/main" id="{88823D84-699A-47B9-BEA3-B40ED5DFB6E0}"/>
                </a:ext>
              </a:extLst>
            </p:cNvPr>
            <p:cNvSpPr txBox="1">
              <a:spLocks/>
            </p:cNvSpPr>
            <p:nvPr/>
          </p:nvSpPr>
          <p:spPr>
            <a:xfrm>
              <a:off x="6279653" y="3383303"/>
              <a:ext cx="849444" cy="583712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nl-NL" sz="800" b="1"/>
                <a:t>Intensive</a:t>
              </a:r>
              <a:br>
                <a:rPr lang="nl-NL" sz="800" b="1"/>
              </a:br>
              <a:r>
                <a:rPr lang="nl-NL" sz="800" b="1"/>
                <a:t>agriculture</a:t>
              </a:r>
            </a:p>
          </p:txBody>
        </p:sp>
        <p:grpSp>
          <p:nvGrpSpPr>
            <p:cNvPr id="20" name="Group 4">
              <a:extLst>
                <a:ext uri="{FF2B5EF4-FFF2-40B4-BE49-F238E27FC236}">
                  <a16:creationId xmlns:a16="http://schemas.microsoft.com/office/drawing/2014/main" id="{0FAB75EB-AEE0-4D83-87E1-64D1A2EF92DB}"/>
                </a:ext>
              </a:extLst>
            </p:cNvPr>
            <p:cNvGrpSpPr/>
            <p:nvPr/>
          </p:nvGrpSpPr>
          <p:grpSpPr>
            <a:xfrm>
              <a:off x="806051" y="1175269"/>
              <a:ext cx="7680418" cy="4447931"/>
              <a:chOff x="1078530" y="1215506"/>
              <a:chExt cx="8061369" cy="4668552"/>
            </a:xfrm>
          </p:grpSpPr>
          <p:pic>
            <p:nvPicPr>
              <p:cNvPr id="21" name="Picture 46">
                <a:extLst>
                  <a:ext uri="{FF2B5EF4-FFF2-40B4-BE49-F238E27FC236}">
                    <a16:creationId xmlns:a16="http://schemas.microsoft.com/office/drawing/2014/main" id="{4B1D19FF-C2B9-4228-9CB3-1376BB3997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899" t="-638" r="-899" b="638"/>
              <a:stretch/>
            </p:blipFill>
            <p:spPr>
              <a:xfrm>
                <a:off x="1087256" y="1834720"/>
                <a:ext cx="8043474" cy="4049338"/>
              </a:xfrm>
              <a:prstGeom prst="rtTriangle">
                <a:avLst/>
              </a:prstGeom>
            </p:spPr>
          </p:pic>
          <p:pic>
            <p:nvPicPr>
              <p:cNvPr id="22" name="Picture 47">
                <a:extLst>
                  <a:ext uri="{FF2B5EF4-FFF2-40B4-BE49-F238E27FC236}">
                    <a16:creationId xmlns:a16="http://schemas.microsoft.com/office/drawing/2014/main" id="{DDB122E2-36FB-4886-A651-9CFD0EDEC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8530" y="1230051"/>
                <a:ext cx="5414710" cy="3369153"/>
              </a:xfrm>
              <a:prstGeom prst="rect">
                <a:avLst/>
              </a:prstGeom>
            </p:spPr>
          </p:pic>
          <p:pic>
            <p:nvPicPr>
              <p:cNvPr id="23" name="Picture 48">
                <a:extLst>
                  <a:ext uri="{FF2B5EF4-FFF2-40B4-BE49-F238E27FC236}">
                    <a16:creationId xmlns:a16="http://schemas.microsoft.com/office/drawing/2014/main" id="{5F2A84C7-6EE1-45C8-813E-4DD691993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2753" y="1215506"/>
                <a:ext cx="2717146" cy="4668552"/>
              </a:xfrm>
              <a:prstGeom prst="rect">
                <a:avLst/>
              </a:prstGeom>
            </p:spPr>
          </p:pic>
        </p:grpSp>
        <p:sp>
          <p:nvSpPr>
            <p:cNvPr id="24" name="Right Triangle 59">
              <a:extLst>
                <a:ext uri="{FF2B5EF4-FFF2-40B4-BE49-F238E27FC236}">
                  <a16:creationId xmlns:a16="http://schemas.microsoft.com/office/drawing/2014/main" id="{F7D33765-3CE4-4A3B-8C11-532BBD6547CA}"/>
                </a:ext>
              </a:extLst>
            </p:cNvPr>
            <p:cNvSpPr/>
            <p:nvPr/>
          </p:nvSpPr>
          <p:spPr>
            <a:xfrm>
              <a:off x="791676" y="1713533"/>
              <a:ext cx="7761268" cy="3919226"/>
            </a:xfrm>
            <a:prstGeom prst="rtTriangl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Flowchart: Manual Input 10">
              <a:extLst>
                <a:ext uri="{FF2B5EF4-FFF2-40B4-BE49-F238E27FC236}">
                  <a16:creationId xmlns:a16="http://schemas.microsoft.com/office/drawing/2014/main" id="{4B4FACC9-ACA8-49CD-A577-956DEC4DF639}"/>
                </a:ext>
              </a:extLst>
            </p:cNvPr>
            <p:cNvSpPr/>
            <p:nvPr/>
          </p:nvSpPr>
          <p:spPr>
            <a:xfrm flipV="1">
              <a:off x="791676" y="1166129"/>
              <a:ext cx="5243607" cy="3160926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67 w 10000"/>
                <a:gd name="connsiteY0" fmla="*/ 9187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67 w 10000"/>
                <a:gd name="connsiteY4" fmla="*/ 9187 h 10000"/>
                <a:gd name="connsiteX0" fmla="*/ 45 w 10000"/>
                <a:gd name="connsiteY0" fmla="*/ 8257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45 w 10000"/>
                <a:gd name="connsiteY4" fmla="*/ 8257 h 10000"/>
                <a:gd name="connsiteX0" fmla="*/ 5 w 10019"/>
                <a:gd name="connsiteY0" fmla="*/ 8352 h 10000"/>
                <a:gd name="connsiteX1" fmla="*/ 10019 w 10019"/>
                <a:gd name="connsiteY1" fmla="*/ 0 h 10000"/>
                <a:gd name="connsiteX2" fmla="*/ 10019 w 10019"/>
                <a:gd name="connsiteY2" fmla="*/ 10000 h 10000"/>
                <a:gd name="connsiteX3" fmla="*/ 19 w 10019"/>
                <a:gd name="connsiteY3" fmla="*/ 10000 h 10000"/>
                <a:gd name="connsiteX4" fmla="*/ 5 w 10019"/>
                <a:gd name="connsiteY4" fmla="*/ 8352 h 10000"/>
                <a:gd name="connsiteX0" fmla="*/ 7 w 10006"/>
                <a:gd name="connsiteY0" fmla="*/ 8352 h 10000"/>
                <a:gd name="connsiteX1" fmla="*/ 10006 w 10006"/>
                <a:gd name="connsiteY1" fmla="*/ 0 h 10000"/>
                <a:gd name="connsiteX2" fmla="*/ 10006 w 10006"/>
                <a:gd name="connsiteY2" fmla="*/ 10000 h 10000"/>
                <a:gd name="connsiteX3" fmla="*/ 6 w 10006"/>
                <a:gd name="connsiteY3" fmla="*/ 10000 h 10000"/>
                <a:gd name="connsiteX4" fmla="*/ 7 w 10006"/>
                <a:gd name="connsiteY4" fmla="*/ 835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" h="10000">
                  <a:moveTo>
                    <a:pt x="7" y="8352"/>
                  </a:moveTo>
                  <a:lnTo>
                    <a:pt x="10006" y="0"/>
                  </a:lnTo>
                  <a:lnTo>
                    <a:pt x="10006" y="10000"/>
                  </a:lnTo>
                  <a:lnTo>
                    <a:pt x="6" y="10000"/>
                  </a:lnTo>
                  <a:cubicBezTo>
                    <a:pt x="28" y="9729"/>
                    <a:pt x="-15" y="8623"/>
                    <a:pt x="7" y="8352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Flowchart: Manual Input 10">
              <a:extLst>
                <a:ext uri="{FF2B5EF4-FFF2-40B4-BE49-F238E27FC236}">
                  <a16:creationId xmlns:a16="http://schemas.microsoft.com/office/drawing/2014/main" id="{82121149-39D1-499A-AD40-0D83482D97AA}"/>
                </a:ext>
              </a:extLst>
            </p:cNvPr>
            <p:cNvSpPr/>
            <p:nvPr/>
          </p:nvSpPr>
          <p:spPr>
            <a:xfrm flipV="1">
              <a:off x="5913728" y="1188197"/>
              <a:ext cx="2546705" cy="44350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67 w 10000"/>
                <a:gd name="connsiteY0" fmla="*/ 9187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67 w 10000"/>
                <a:gd name="connsiteY4" fmla="*/ 9187 h 10000"/>
                <a:gd name="connsiteX0" fmla="*/ 45 w 10000"/>
                <a:gd name="connsiteY0" fmla="*/ 8257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45 w 10000"/>
                <a:gd name="connsiteY4" fmla="*/ 8257 h 10000"/>
                <a:gd name="connsiteX0" fmla="*/ 5 w 10019"/>
                <a:gd name="connsiteY0" fmla="*/ 8352 h 10000"/>
                <a:gd name="connsiteX1" fmla="*/ 10019 w 10019"/>
                <a:gd name="connsiteY1" fmla="*/ 0 h 10000"/>
                <a:gd name="connsiteX2" fmla="*/ 10019 w 10019"/>
                <a:gd name="connsiteY2" fmla="*/ 10000 h 10000"/>
                <a:gd name="connsiteX3" fmla="*/ 19 w 10019"/>
                <a:gd name="connsiteY3" fmla="*/ 10000 h 10000"/>
                <a:gd name="connsiteX4" fmla="*/ 5 w 10019"/>
                <a:gd name="connsiteY4" fmla="*/ 8352 h 10000"/>
                <a:gd name="connsiteX0" fmla="*/ 7 w 10006"/>
                <a:gd name="connsiteY0" fmla="*/ 8352 h 10000"/>
                <a:gd name="connsiteX1" fmla="*/ 10006 w 10006"/>
                <a:gd name="connsiteY1" fmla="*/ 0 h 10000"/>
                <a:gd name="connsiteX2" fmla="*/ 10006 w 10006"/>
                <a:gd name="connsiteY2" fmla="*/ 10000 h 10000"/>
                <a:gd name="connsiteX3" fmla="*/ 6 w 10006"/>
                <a:gd name="connsiteY3" fmla="*/ 10000 h 10000"/>
                <a:gd name="connsiteX4" fmla="*/ 7 w 10006"/>
                <a:gd name="connsiteY4" fmla="*/ 8352 h 10000"/>
                <a:gd name="connsiteX0" fmla="*/ 76 w 10000"/>
                <a:gd name="connsiteY0" fmla="*/ 2791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76 w 10000"/>
                <a:gd name="connsiteY4" fmla="*/ 2791 h 10000"/>
                <a:gd name="connsiteX0" fmla="*/ 1309 w 10000"/>
                <a:gd name="connsiteY0" fmla="*/ 2935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309 w 10000"/>
                <a:gd name="connsiteY4" fmla="*/ 2935 h 10000"/>
                <a:gd name="connsiteX0" fmla="*/ 6 w 10005"/>
                <a:gd name="connsiteY0" fmla="*/ 2729 h 10000"/>
                <a:gd name="connsiteX1" fmla="*/ 10005 w 10005"/>
                <a:gd name="connsiteY1" fmla="*/ 0 h 10000"/>
                <a:gd name="connsiteX2" fmla="*/ 10005 w 10005"/>
                <a:gd name="connsiteY2" fmla="*/ 10000 h 10000"/>
                <a:gd name="connsiteX3" fmla="*/ 5 w 10005"/>
                <a:gd name="connsiteY3" fmla="*/ 10000 h 10000"/>
                <a:gd name="connsiteX4" fmla="*/ 6 w 10005"/>
                <a:gd name="connsiteY4" fmla="*/ 272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5" h="10000">
                  <a:moveTo>
                    <a:pt x="6" y="2729"/>
                  </a:moveTo>
                  <a:lnTo>
                    <a:pt x="10005" y="0"/>
                  </a:lnTo>
                  <a:lnTo>
                    <a:pt x="10005" y="10000"/>
                  </a:lnTo>
                  <a:lnTo>
                    <a:pt x="5" y="10000"/>
                  </a:lnTo>
                  <a:cubicBezTo>
                    <a:pt x="27" y="9729"/>
                    <a:pt x="-16" y="3000"/>
                    <a:pt x="6" y="2729"/>
                  </a:cubicBezTo>
                  <a:close/>
                </a:path>
              </a:pathLst>
            </a:custGeom>
            <a:solidFill>
              <a:schemeClr val="accent5">
                <a:alpha val="20000"/>
              </a:schemeClr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Tijdelijke aanduiding voor inhoud 4">
              <a:extLst>
                <a:ext uri="{FF2B5EF4-FFF2-40B4-BE49-F238E27FC236}">
                  <a16:creationId xmlns:a16="http://schemas.microsoft.com/office/drawing/2014/main" id="{B2362D66-8377-4383-917F-A68A1A00D91E}"/>
                </a:ext>
              </a:extLst>
            </p:cNvPr>
            <p:cNvSpPr txBox="1">
              <a:spLocks/>
            </p:cNvSpPr>
            <p:nvPr/>
          </p:nvSpPr>
          <p:spPr>
            <a:xfrm>
              <a:off x="-36929" y="1085019"/>
              <a:ext cx="825256" cy="804419"/>
            </a:xfrm>
            <a:prstGeom prst="rect">
              <a:avLst/>
            </a:prstGeom>
          </p:spPr>
          <p:txBody>
            <a:bodyPr lIns="36000" rIns="36000" anchor="ctr"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nl-NL" sz="1200" b="1" dirty="0" err="1"/>
                <a:t>Farmsize</a:t>
              </a:r>
              <a:r>
                <a:rPr lang="nl-NL" sz="1000" b="1" dirty="0"/>
                <a:t>:</a:t>
              </a:r>
            </a:p>
            <a:p>
              <a:pPr marL="0" indent="0">
                <a:buFont typeface="Arial" charset="0"/>
                <a:buNone/>
              </a:pPr>
              <a:r>
                <a:rPr lang="nl-NL" sz="900" dirty="0"/>
                <a:t>Hectares per </a:t>
              </a:r>
              <a:r>
                <a:rPr lang="nl-NL" sz="900" dirty="0" err="1"/>
                <a:t>farmworker</a:t>
              </a:r>
              <a:br>
                <a:rPr lang="nl-NL" sz="900" dirty="0"/>
              </a:br>
              <a:r>
                <a:rPr lang="nl-NL" sz="900" dirty="0"/>
                <a:t>(</a:t>
              </a:r>
              <a:r>
                <a:rPr lang="nl-NL" sz="900" dirty="0" err="1"/>
                <a:t>avg</a:t>
              </a:r>
              <a:r>
                <a:rPr lang="nl-NL" sz="900" dirty="0"/>
                <a:t>. 2010-15)</a:t>
              </a:r>
            </a:p>
          </p:txBody>
        </p:sp>
      </p:grpSp>
      <p:sp>
        <p:nvSpPr>
          <p:cNvPr id="30" name="Rechthoekige toelichting 138">
            <a:extLst>
              <a:ext uri="{FF2B5EF4-FFF2-40B4-BE49-F238E27FC236}">
                <a16:creationId xmlns:a16="http://schemas.microsoft.com/office/drawing/2014/main" id="{CD25CAFA-FF7C-4CF1-B6A0-5EBE2ED8953C}"/>
              </a:ext>
            </a:extLst>
          </p:cNvPr>
          <p:cNvSpPr/>
          <p:nvPr/>
        </p:nvSpPr>
        <p:spPr>
          <a:xfrm>
            <a:off x="8565665" y="1957841"/>
            <a:ext cx="3208414" cy="3652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nl-NL" sz="2400" b="1" dirty="0">
                <a:solidFill>
                  <a:schemeClr val="tx1"/>
                </a:solidFill>
              </a:rPr>
              <a:t>Intensieve landbouw </a:t>
            </a:r>
            <a:endParaRPr lang="nl-NL" sz="2000" b="1" dirty="0">
              <a:solidFill>
                <a:schemeClr val="tx1"/>
              </a:solidFill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1% van boeren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Op 2% landbouwgrond,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Voeden 6% van wereldbevolking,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En zijn verantwoordelijk voor 15% van de totale toegevoegde waarde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</p:txBody>
      </p:sp>
      <p:sp>
        <p:nvSpPr>
          <p:cNvPr id="34" name="Tijdelijke aanduiding voor inhoud 4">
            <a:extLst>
              <a:ext uri="{FF2B5EF4-FFF2-40B4-BE49-F238E27FC236}">
                <a16:creationId xmlns:a16="http://schemas.microsoft.com/office/drawing/2014/main" id="{96945552-8FD7-4E01-A6A1-5B037B4EA85C}"/>
              </a:ext>
            </a:extLst>
          </p:cNvPr>
          <p:cNvSpPr txBox="1">
            <a:spLocks/>
          </p:cNvSpPr>
          <p:nvPr/>
        </p:nvSpPr>
        <p:spPr>
          <a:xfrm>
            <a:off x="5947145" y="5677612"/>
            <a:ext cx="2998432" cy="471753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300" b="1"/>
              <a:t>Land Productivity:</a:t>
            </a:r>
          </a:p>
          <a:p>
            <a:pPr marL="0" indent="0" algn="ctr">
              <a:buFont typeface="Arial" charset="0"/>
              <a:buNone/>
            </a:pPr>
            <a:r>
              <a:rPr lang="en-US" sz="1000"/>
              <a:t>Value added per Hectare per annum (US$ avg 2010-15)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01399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450BE4B-5EC1-4989-B9B2-9FD6EE04F5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42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450BE4B-5EC1-4989-B9B2-9FD6EE04F5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id="{5787B608-FEE3-4074-97B8-5CD2255FDA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423A77-9CB1-4F05-9D1B-4E3BF5EC8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huidige voedselsysteem leidt tot serieuze uitdagingen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329E893-23A8-4CEB-B159-E303D63894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2C6B3EF-5615-4353-ABE8-3FC15965246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1B7C244-4B6A-4254-B53A-DAE0D6740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14018" name="Picture 2">
            <a:extLst>
              <a:ext uri="{FF2B5EF4-FFF2-40B4-BE49-F238E27FC236}">
                <a16:creationId xmlns:a16="http://schemas.microsoft.com/office/drawing/2014/main" id="{CE1E200C-E529-4572-8A33-85526D8C8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" b="44186"/>
          <a:stretch/>
        </p:blipFill>
        <p:spPr bwMode="auto">
          <a:xfrm>
            <a:off x="990600" y="1253107"/>
            <a:ext cx="9296400" cy="510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D6C96CB-8623-4BD0-91CA-FA60AE221B13}"/>
              </a:ext>
            </a:extLst>
          </p:cNvPr>
          <p:cNvSpPr txBox="1"/>
          <p:nvPr/>
        </p:nvSpPr>
        <p:spPr>
          <a:xfrm>
            <a:off x="838200" y="6019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FCRN 2016</a:t>
            </a:r>
          </a:p>
        </p:txBody>
      </p:sp>
    </p:spTree>
    <p:extLst>
      <p:ext uri="{BB962C8B-B14F-4D97-AF65-F5344CB8AC3E}">
        <p14:creationId xmlns:p14="http://schemas.microsoft.com/office/powerpoint/2010/main" val="2248416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4380E7B-1F72-4D2C-8BD4-1D0462612BF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14200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5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 hidden="1">
            <a:extLst>
              <a:ext uri="{FF2B5EF4-FFF2-40B4-BE49-F238E27FC236}">
                <a16:creationId xmlns:a16="http://schemas.microsoft.com/office/drawing/2014/main" id="{73216C38-9FE8-4C46-8ED5-794D686A303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6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FD055F2-76EE-4A25-A017-40BFA04A3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Het voedselsysteem in 1 simpel en overzichtelijk plaatje …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755D66E-F7E7-4911-98A2-CF721D9672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204807" name="Picture 7" descr="Afbeelding">
            <a:extLst>
              <a:ext uri="{FF2B5EF4-FFF2-40B4-BE49-F238E27FC236}">
                <a16:creationId xmlns:a16="http://schemas.microsoft.com/office/drawing/2014/main" id="{0B3774F2-C269-48A9-96E0-817E5D21B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28688"/>
            <a:ext cx="9424987" cy="602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940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654FF6B8-1B7F-4ED0-9409-468A56F6442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0487033"/>
              </p:ext>
            </p:ext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64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654FF6B8-1B7F-4ED0-9409-468A56F644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FBDB87DE-E6E8-42D5-BDB1-6139BFD0323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94C0E2-3830-4055-9AE7-AF03D6A60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0350"/>
            <a:ext cx="10972799" cy="865188"/>
          </a:xfrm>
        </p:spPr>
        <p:txBody>
          <a:bodyPr>
            <a:normAutofit/>
          </a:bodyPr>
          <a:lstStyle/>
          <a:p>
            <a:r>
              <a:rPr lang="nl-NL" dirty="0"/>
              <a:t>Samenvatting: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BAF07D-927E-4703-B7E0-317A4B7E7F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A3AC12-C059-4225-B21B-45FB8FC10839}"/>
              </a:ext>
            </a:extLst>
          </p:cNvPr>
          <p:cNvGrpSpPr/>
          <p:nvPr/>
        </p:nvGrpSpPr>
        <p:grpSpPr>
          <a:xfrm>
            <a:off x="-1295400" y="-2595819"/>
            <a:ext cx="12757743" cy="8920419"/>
            <a:chOff x="47330" y="-1817106"/>
            <a:chExt cx="11803400" cy="8253127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AEF68B6-3D10-44B5-AC6C-0E962674B0A0}"/>
                </a:ext>
              </a:extLst>
            </p:cNvPr>
            <p:cNvSpPr/>
            <p:nvPr/>
          </p:nvSpPr>
          <p:spPr>
            <a:xfrm>
              <a:off x="4043773" y="2423808"/>
              <a:ext cx="7806957" cy="5731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b="1">
                  <a:solidFill>
                    <a:schemeClr val="bg1"/>
                  </a:solidFill>
                </a:rPr>
                <a:t>Ons voedselsysteem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30B8C86-06F3-402C-A85A-18C1733F47D7}"/>
                </a:ext>
              </a:extLst>
            </p:cNvPr>
            <p:cNvSpPr/>
            <p:nvPr/>
          </p:nvSpPr>
          <p:spPr>
            <a:xfrm>
              <a:off x="4731404" y="3717033"/>
              <a:ext cx="6903300" cy="573145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b="1" dirty="0">
                  <a:solidFill>
                    <a:schemeClr val="bg1"/>
                  </a:solidFill>
                </a:rPr>
                <a:t>                        “Structuur bepaalt het patroon van onze acties” </a:t>
              </a:r>
              <a:endParaRPr lang="nl-NL" dirty="0">
                <a:solidFill>
                  <a:schemeClr val="bg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D5B648B-7BF5-4E7D-92F8-54E21851F8F8}"/>
                </a:ext>
              </a:extLst>
            </p:cNvPr>
            <p:cNvSpPr/>
            <p:nvPr/>
          </p:nvSpPr>
          <p:spPr>
            <a:xfrm>
              <a:off x="5261071" y="4474576"/>
              <a:ext cx="6207236" cy="573145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000" b="1">
                  <a:solidFill>
                    <a:schemeClr val="tx2"/>
                  </a:solidFill>
                </a:rPr>
                <a:t>                      “Structuur volgt uit strategie”</a:t>
              </a:r>
              <a:endParaRPr lang="nl-NL">
                <a:solidFill>
                  <a:schemeClr val="tx2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D726D1A-7E58-43F8-832E-F392BC016EF2}"/>
                </a:ext>
              </a:extLst>
            </p:cNvPr>
            <p:cNvSpPr/>
            <p:nvPr/>
          </p:nvSpPr>
          <p:spPr>
            <a:xfrm>
              <a:off x="6096000" y="5232120"/>
              <a:ext cx="5110007" cy="573145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algn="ctr"/>
              <a:r>
                <a:rPr lang="nl-NL" sz="2000" b="1">
                  <a:solidFill>
                    <a:schemeClr val="tx2"/>
                  </a:solidFill>
                </a:rPr>
                <a:t>“Cultuur eet strategie als ontbijt”</a:t>
              </a:r>
              <a:endParaRPr lang="nl-NL">
                <a:solidFill>
                  <a:schemeClr val="tx2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B214F8-099A-4D97-A7AF-3728504F6F20}"/>
                </a:ext>
              </a:extLst>
            </p:cNvPr>
            <p:cNvGrpSpPr/>
            <p:nvPr/>
          </p:nvGrpSpPr>
          <p:grpSpPr>
            <a:xfrm rot="10800000">
              <a:off x="47330" y="-1817106"/>
              <a:ext cx="8154523" cy="8253127"/>
              <a:chOff x="494738" y="2048185"/>
              <a:chExt cx="8154523" cy="825312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E37E938-6189-4964-9862-479095D8608F}"/>
                  </a:ext>
                </a:extLst>
              </p:cNvPr>
              <p:cNvGrpSpPr/>
              <p:nvPr/>
            </p:nvGrpSpPr>
            <p:grpSpPr>
              <a:xfrm rot="3286538">
                <a:off x="494738" y="2146789"/>
                <a:ext cx="8154523" cy="8154523"/>
                <a:chOff x="647138" y="2411653"/>
                <a:chExt cx="8154523" cy="8154523"/>
              </a:xfrm>
            </p:grpSpPr>
            <p:sp>
              <p:nvSpPr>
                <p:cNvPr id="45" name="Partial Circle 44">
                  <a:extLst>
                    <a:ext uri="{FF2B5EF4-FFF2-40B4-BE49-F238E27FC236}">
                      <a16:creationId xmlns:a16="http://schemas.microsoft.com/office/drawing/2014/main" id="{CF24E0DB-9394-4A36-8924-0147C41CB1B8}"/>
                    </a:ext>
                  </a:extLst>
                </p:cNvPr>
                <p:cNvSpPr/>
                <p:nvPr/>
              </p:nvSpPr>
              <p:spPr>
                <a:xfrm>
                  <a:off x="647138" y="2411653"/>
                  <a:ext cx="8154523" cy="8154523"/>
                </a:xfrm>
                <a:prstGeom prst="pie">
                  <a:avLst>
                    <a:gd name="adj1" fmla="val 10814548"/>
                    <a:gd name="adj2" fmla="val 14953210"/>
                  </a:avLst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Partial Circle 45">
                  <a:extLst>
                    <a:ext uri="{FF2B5EF4-FFF2-40B4-BE49-F238E27FC236}">
                      <a16:creationId xmlns:a16="http://schemas.microsoft.com/office/drawing/2014/main" id="{D7E22DFE-7289-4105-B4EA-7E727051C9FD}"/>
                    </a:ext>
                  </a:extLst>
                </p:cNvPr>
                <p:cNvSpPr/>
                <p:nvPr/>
              </p:nvSpPr>
              <p:spPr>
                <a:xfrm>
                  <a:off x="1462590" y="3206296"/>
                  <a:ext cx="6523618" cy="6523618"/>
                </a:xfrm>
                <a:prstGeom prst="pie">
                  <a:avLst>
                    <a:gd name="adj1" fmla="val 10812993"/>
                    <a:gd name="adj2" fmla="val 14937910"/>
                  </a:avLst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Partial Circle 46">
                  <a:extLst>
                    <a:ext uri="{FF2B5EF4-FFF2-40B4-BE49-F238E27FC236}">
                      <a16:creationId xmlns:a16="http://schemas.microsoft.com/office/drawing/2014/main" id="{A85D8F46-0683-4E9A-942B-DE72DD271561}"/>
                    </a:ext>
                  </a:extLst>
                </p:cNvPr>
                <p:cNvSpPr/>
                <p:nvPr/>
              </p:nvSpPr>
              <p:spPr>
                <a:xfrm>
                  <a:off x="2278042" y="4021748"/>
                  <a:ext cx="4892714" cy="4892714"/>
                </a:xfrm>
                <a:prstGeom prst="pie">
                  <a:avLst>
                    <a:gd name="adj1" fmla="val 10809972"/>
                    <a:gd name="adj2" fmla="val 14915016"/>
                  </a:avLst>
                </a:prstGeom>
                <a:solidFill>
                  <a:schemeClr val="tx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Partial Circle 47">
                  <a:extLst>
                    <a:ext uri="{FF2B5EF4-FFF2-40B4-BE49-F238E27FC236}">
                      <a16:creationId xmlns:a16="http://schemas.microsoft.com/office/drawing/2014/main" id="{46E7555F-9ADB-46BA-9963-406B323A5F5F}"/>
                    </a:ext>
                  </a:extLst>
                </p:cNvPr>
                <p:cNvSpPr/>
                <p:nvPr/>
              </p:nvSpPr>
              <p:spPr>
                <a:xfrm>
                  <a:off x="3093495" y="4837201"/>
                  <a:ext cx="3261809" cy="3261809"/>
                </a:xfrm>
                <a:prstGeom prst="pie">
                  <a:avLst>
                    <a:gd name="adj1" fmla="val 10804174"/>
                    <a:gd name="adj2" fmla="val 14915851"/>
                  </a:avLst>
                </a:prstGeom>
                <a:solidFill>
                  <a:schemeClr val="tx2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3210242-885E-4840-A9C9-DD439AD037BC}"/>
                  </a:ext>
                </a:extLst>
              </p:cNvPr>
              <p:cNvSpPr/>
              <p:nvPr/>
            </p:nvSpPr>
            <p:spPr>
              <a:xfrm rot="3600000">
                <a:off x="1020803" y="4124024"/>
                <a:ext cx="4589759" cy="438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54821C-1065-412A-BE54-2416B70FDC2B}"/>
                  </a:ext>
                </a:extLst>
              </p:cNvPr>
              <p:cNvSpPr/>
              <p:nvPr/>
            </p:nvSpPr>
            <p:spPr>
              <a:xfrm rot="7200000">
                <a:off x="3702694" y="4290531"/>
                <a:ext cx="4236002" cy="438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DA49EF-F0B1-41ED-8060-2EB38212D7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7568" y="3319644"/>
              <a:ext cx="7877452" cy="37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976270-687E-4654-9367-8411E33C5AB0}"/>
                </a:ext>
              </a:extLst>
            </p:cNvPr>
            <p:cNvSpPr/>
            <p:nvPr/>
          </p:nvSpPr>
          <p:spPr>
            <a:xfrm>
              <a:off x="2063553" y="3068960"/>
              <a:ext cx="1301399" cy="2520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00" b="1">
                  <a:solidFill>
                    <a:schemeClr val="tx1"/>
                  </a:solidFill>
                </a:rPr>
                <a:t>Boven het oppervlak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55E00A6-247A-45F0-8CFC-968F8FF70600}"/>
                </a:ext>
              </a:extLst>
            </p:cNvPr>
            <p:cNvSpPr/>
            <p:nvPr/>
          </p:nvSpPr>
          <p:spPr>
            <a:xfrm>
              <a:off x="2063553" y="3411860"/>
              <a:ext cx="1301399" cy="2520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00" b="1">
                  <a:solidFill>
                    <a:schemeClr val="tx1"/>
                  </a:solidFill>
                </a:rPr>
                <a:t>Onder het oppervak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5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29" hidden="1">
            <a:extLst>
              <a:ext uri="{FF2B5EF4-FFF2-40B4-BE49-F238E27FC236}">
                <a16:creationId xmlns:a16="http://schemas.microsoft.com/office/drawing/2014/main" id="{00EA6F8D-9FA8-42FB-80BA-428834E92DF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079192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19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hthoek 34" hidden="1">
            <a:extLst>
              <a:ext uri="{FF2B5EF4-FFF2-40B4-BE49-F238E27FC236}">
                <a16:creationId xmlns:a16="http://schemas.microsoft.com/office/drawing/2014/main" id="{53E720F9-533B-43E1-90D6-3CC2C0B9D8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29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4BE7B5-9E66-410A-ADB0-1B9F6C70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NewForesight ziet 7 systemische uitdagingen in ons voedselsysteem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F59C2B7-7433-495F-B939-90A835E0E8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06BC6810-CB03-4548-94B2-787ED002A3B9}"/>
              </a:ext>
            </a:extLst>
          </p:cNvPr>
          <p:cNvGrpSpPr/>
          <p:nvPr/>
        </p:nvGrpSpPr>
        <p:grpSpPr>
          <a:xfrm>
            <a:off x="609601" y="2416969"/>
            <a:ext cx="1615458" cy="3639341"/>
            <a:chOff x="5994400" y="1963856"/>
            <a:chExt cx="2186263" cy="4342637"/>
          </a:xfrm>
          <a:noFill/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E04BDCB3-0399-4E02-B484-2FF565E91C04}"/>
                </a:ext>
              </a:extLst>
            </p:cNvPr>
            <p:cNvSpPr/>
            <p:nvPr/>
          </p:nvSpPr>
          <p:spPr>
            <a:xfrm>
              <a:off x="5994400" y="5179675"/>
              <a:ext cx="2186263" cy="112681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600" b="1" dirty="0">
                  <a:solidFill>
                    <a:schemeClr val="accent5"/>
                  </a:solidFill>
                </a:rPr>
                <a:t>Productie</a:t>
              </a: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3F71EB7-2C54-4CA4-84D3-FB7EA8E73FD7}"/>
                </a:ext>
              </a:extLst>
            </p:cNvPr>
            <p:cNvSpPr/>
            <p:nvPr/>
          </p:nvSpPr>
          <p:spPr>
            <a:xfrm>
              <a:off x="5994400" y="3571766"/>
              <a:ext cx="2186263" cy="112681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600" b="1" dirty="0">
                  <a:solidFill>
                    <a:schemeClr val="accent3"/>
                  </a:solidFill>
                </a:rPr>
                <a:t>Waardeketen</a:t>
              </a: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353BCF6-40FA-497E-BDE7-ACC408010D78}"/>
                </a:ext>
              </a:extLst>
            </p:cNvPr>
            <p:cNvSpPr/>
            <p:nvPr/>
          </p:nvSpPr>
          <p:spPr>
            <a:xfrm>
              <a:off x="5994400" y="1963856"/>
              <a:ext cx="2186263" cy="11268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600" b="1" dirty="0">
                  <a:solidFill>
                    <a:schemeClr val="tx2"/>
                  </a:solidFill>
                </a:rPr>
                <a:t>Consumptie</a:t>
              </a:r>
            </a:p>
          </p:txBody>
        </p:sp>
      </p:grpSp>
      <p:sp>
        <p:nvSpPr>
          <p:cNvPr id="29" name="Rechthoek 28">
            <a:extLst>
              <a:ext uri="{FF2B5EF4-FFF2-40B4-BE49-F238E27FC236}">
                <a16:creationId xmlns:a16="http://schemas.microsoft.com/office/drawing/2014/main" id="{EADA3E64-792C-4335-93AA-8DBA3DC4F290}"/>
              </a:ext>
            </a:extLst>
          </p:cNvPr>
          <p:cNvSpPr/>
          <p:nvPr/>
        </p:nvSpPr>
        <p:spPr>
          <a:xfrm>
            <a:off x="2438400" y="1672614"/>
            <a:ext cx="8991600" cy="46519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1DFC45D5-3838-44A7-8B0E-4EC68F6E5C83}"/>
              </a:ext>
            </a:extLst>
          </p:cNvPr>
          <p:cNvSpPr/>
          <p:nvPr/>
        </p:nvSpPr>
        <p:spPr>
          <a:xfrm>
            <a:off x="2677406" y="1807371"/>
            <a:ext cx="8539253" cy="402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Ongezonde belasting-, subsidie- en ander soort regels hinderen systemische verandering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AB31AC7-EB4B-4A75-9DE2-9216FDE81E6B}"/>
              </a:ext>
            </a:extLst>
          </p:cNvPr>
          <p:cNvSpPr/>
          <p:nvPr/>
        </p:nvSpPr>
        <p:spPr>
          <a:xfrm>
            <a:off x="2677406" y="5111982"/>
            <a:ext cx="2587367" cy="9443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94% zit vast in een armoede val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E21C34A-FEB2-494E-904A-761F53827054}"/>
              </a:ext>
            </a:extLst>
          </p:cNvPr>
          <p:cNvSpPr/>
          <p:nvPr/>
        </p:nvSpPr>
        <p:spPr>
          <a:xfrm>
            <a:off x="2677406" y="3764476"/>
            <a:ext cx="8539253" cy="9443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Grote bedrijven concurreren voornamelijk op standaardisatie, laagste prijs en vrijwel niet op kwaliteit (smaak, nutritionele waarde en milieu impact) voor landbouw ‘</a:t>
            </a:r>
            <a:r>
              <a:rPr lang="nl-NL" dirty="0" err="1"/>
              <a:t>commodities</a:t>
            </a:r>
            <a:r>
              <a:rPr lang="nl-NL" dirty="0"/>
              <a:t>’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E9807CC0-9072-4BEC-ABB3-7D04F92F15C1}"/>
              </a:ext>
            </a:extLst>
          </p:cNvPr>
          <p:cNvSpPr/>
          <p:nvPr/>
        </p:nvSpPr>
        <p:spPr>
          <a:xfrm>
            <a:off x="2677406" y="2416969"/>
            <a:ext cx="8539253" cy="9443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Consumenten staan ver van de productie van voedsel, hebben weinig kennis en </a:t>
            </a:r>
          </a:p>
          <a:p>
            <a:pPr algn="ctr"/>
            <a:r>
              <a:rPr lang="nl-NL" dirty="0"/>
              <a:t>hebben er geen belang bij om gezonde en duurzame keuzes te maken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41E787CB-F42E-4E10-AFEF-F83E394AE99C}"/>
              </a:ext>
            </a:extLst>
          </p:cNvPr>
          <p:cNvSpPr/>
          <p:nvPr/>
        </p:nvSpPr>
        <p:spPr>
          <a:xfrm>
            <a:off x="5653348" y="5111983"/>
            <a:ext cx="2587367" cy="9443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5% gebruikt 42% </a:t>
            </a:r>
          </a:p>
          <a:p>
            <a:pPr algn="ctr"/>
            <a:r>
              <a:rPr lang="nl-NL" dirty="0"/>
              <a:t>van hun land niet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7992ED68-C687-4CA0-B904-AE9D08D20321}"/>
              </a:ext>
            </a:extLst>
          </p:cNvPr>
          <p:cNvSpPr/>
          <p:nvPr/>
        </p:nvSpPr>
        <p:spPr>
          <a:xfrm>
            <a:off x="8629292" y="5111983"/>
            <a:ext cx="2587367" cy="9443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dirty="0"/>
              <a:t>1% heeft er belang bij externaliteiten te negeren</a:t>
            </a: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F131C048-997E-47C2-B7A4-E98C168A9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1" y="2110013"/>
            <a:ext cx="997581" cy="997581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481DF53B-38DF-4AE7-BED4-0F9CC0BC8E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30" y="4068352"/>
            <a:ext cx="1828800" cy="336575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4B643748-3694-49A6-BD0D-82C40CFE93D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53" y="4876800"/>
            <a:ext cx="872554" cy="8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3" grpId="0" animBg="1"/>
      <p:bldP spid="14" grpId="0" animBg="1"/>
      <p:bldP spid="15" grpId="0" animBg="1"/>
      <p:bldP spid="18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29" hidden="1">
            <a:extLst>
              <a:ext uri="{FF2B5EF4-FFF2-40B4-BE49-F238E27FC236}">
                <a16:creationId xmlns:a16="http://schemas.microsoft.com/office/drawing/2014/main" id="{00EA6F8D-9FA8-42FB-80BA-428834E92DF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93159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33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30" name="Object 29" hidden="1">
                        <a:extLst>
                          <a:ext uri="{FF2B5EF4-FFF2-40B4-BE49-F238E27FC236}">
                            <a16:creationId xmlns:a16="http://schemas.microsoft.com/office/drawing/2014/main" id="{00EA6F8D-9FA8-42FB-80BA-428834E92D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hthoek 34" hidden="1">
            <a:extLst>
              <a:ext uri="{FF2B5EF4-FFF2-40B4-BE49-F238E27FC236}">
                <a16:creationId xmlns:a16="http://schemas.microsoft.com/office/drawing/2014/main" id="{53E720F9-533B-43E1-90D6-3CC2C0B9D8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kumimoji="0" lang="nl-NL" sz="320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4BE7B5-9E66-410A-ADB0-1B9F6C70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NewForesight’s</a:t>
            </a:r>
            <a:r>
              <a:rPr lang="nl-NL" dirty="0"/>
              <a:t> voedselvisie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F59C2B7-7433-495F-B939-90A835E0E8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1AAAD-EF1E-485F-855C-0391DFBF60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63862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63862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E21C34A-FEB2-494E-904A-761F53827054}"/>
              </a:ext>
            </a:extLst>
          </p:cNvPr>
          <p:cNvSpPr/>
          <p:nvPr/>
        </p:nvSpPr>
        <p:spPr>
          <a:xfrm>
            <a:off x="2677406" y="3827343"/>
            <a:ext cx="8539253" cy="493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Stimuleer lange termijn relaties en verminder voedselverspilling in de keten  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8A395AC3-167A-4004-961F-BE404C542951}"/>
              </a:ext>
            </a:extLst>
          </p:cNvPr>
          <p:cNvSpPr/>
          <p:nvPr/>
        </p:nvSpPr>
        <p:spPr>
          <a:xfrm>
            <a:off x="2677406" y="3175307"/>
            <a:ext cx="8539253" cy="493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Optimaliseer conversie van biomassa naar voedsel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09211577-F0C1-49D1-A161-6220AFDA1F98}"/>
              </a:ext>
            </a:extLst>
          </p:cNvPr>
          <p:cNvSpPr/>
          <p:nvPr/>
        </p:nvSpPr>
        <p:spPr>
          <a:xfrm>
            <a:off x="2677406" y="2523271"/>
            <a:ext cx="8539253" cy="493665"/>
          </a:xfrm>
          <a:prstGeom prst="rect">
            <a:avLst/>
          </a:prstGeom>
          <a:gradFill>
            <a:gsLst>
              <a:gs pos="33000">
                <a:schemeClr val="tx2">
                  <a:lumMod val="20000"/>
                  <a:lumOff val="8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Stimuleer bereidheid voor het betalen van echte prijs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3140268F-3141-4514-9392-83294E35C1A9}"/>
              </a:ext>
            </a:extLst>
          </p:cNvPr>
          <p:cNvSpPr/>
          <p:nvPr/>
        </p:nvSpPr>
        <p:spPr>
          <a:xfrm>
            <a:off x="2677406" y="1871236"/>
            <a:ext cx="8539253" cy="493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tx1"/>
                </a:solidFill>
                <a:latin typeface="Calibri"/>
              </a:rPr>
              <a:t>Halveer voedselverspilling bij consumenten en retail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9C18D084-FC9D-47BA-BA27-52C7D221CCD0}"/>
              </a:ext>
            </a:extLst>
          </p:cNvPr>
          <p:cNvSpPr/>
          <p:nvPr/>
        </p:nvSpPr>
        <p:spPr>
          <a:xfrm>
            <a:off x="2677406" y="1219200"/>
            <a:ext cx="8539253" cy="493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Promoot gezonde eetpatronen, inclusief afname dierlijk eiwit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28556319-46B5-4618-84C5-0AC9A1A75B41}"/>
              </a:ext>
            </a:extLst>
          </p:cNvPr>
          <p:cNvSpPr/>
          <p:nvPr/>
        </p:nvSpPr>
        <p:spPr>
          <a:xfrm>
            <a:off x="2677406" y="4479379"/>
            <a:ext cx="8539253" cy="493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Ontwikkel netto positieve business modellen 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F5E393DE-F2A2-48AB-BD31-2FD1FFB13CDF}"/>
              </a:ext>
            </a:extLst>
          </p:cNvPr>
          <p:cNvSpPr/>
          <p:nvPr/>
        </p:nvSpPr>
        <p:spPr>
          <a:xfrm>
            <a:off x="2677406" y="5131414"/>
            <a:ext cx="8539253" cy="493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regelgeving, subsidies en belasting aan om externaliteiten aan te pakken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4D9C6EC1-E9E6-417C-A058-367C6D3EACFE}"/>
              </a:ext>
            </a:extLst>
          </p:cNvPr>
          <p:cNvSpPr/>
          <p:nvPr/>
        </p:nvSpPr>
        <p:spPr>
          <a:xfrm>
            <a:off x="2677406" y="5783447"/>
            <a:ext cx="8539253" cy="493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tx1"/>
                </a:solidFill>
                <a:latin typeface="Calibri"/>
              </a:rPr>
              <a:t>Land en water planning naar een k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limaat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neutraal landschap met biodiversiteit</a:t>
            </a:r>
          </a:p>
        </p:txBody>
      </p:sp>
      <p:grpSp>
        <p:nvGrpSpPr>
          <p:cNvPr id="28" name="Groep 27">
            <a:extLst>
              <a:ext uri="{FF2B5EF4-FFF2-40B4-BE49-F238E27FC236}">
                <a16:creationId xmlns:a16="http://schemas.microsoft.com/office/drawing/2014/main" id="{E7FAE924-B698-4B72-986A-A7590F903BB8}"/>
              </a:ext>
            </a:extLst>
          </p:cNvPr>
          <p:cNvGrpSpPr/>
          <p:nvPr/>
        </p:nvGrpSpPr>
        <p:grpSpPr>
          <a:xfrm>
            <a:off x="609601" y="1219200"/>
            <a:ext cx="1615458" cy="5029201"/>
            <a:chOff x="5994400" y="1642680"/>
            <a:chExt cx="2186263" cy="4663814"/>
          </a:xfrm>
          <a:noFill/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290C26B0-19DD-48AC-81D0-9214BCEE1123}"/>
                </a:ext>
              </a:extLst>
            </p:cNvPr>
            <p:cNvSpPr/>
            <p:nvPr/>
          </p:nvSpPr>
          <p:spPr>
            <a:xfrm>
              <a:off x="5994400" y="4858499"/>
              <a:ext cx="2186263" cy="144799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600" b="1" dirty="0">
                  <a:solidFill>
                    <a:schemeClr val="accent5"/>
                  </a:solidFill>
                </a:rPr>
                <a:t>Productie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B445ACF9-B5EA-494E-A420-33AF7161C4BB}"/>
                </a:ext>
              </a:extLst>
            </p:cNvPr>
            <p:cNvSpPr/>
            <p:nvPr/>
          </p:nvSpPr>
          <p:spPr>
            <a:xfrm>
              <a:off x="5994400" y="3250589"/>
              <a:ext cx="2186263" cy="144799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600" b="1" dirty="0">
                  <a:solidFill>
                    <a:schemeClr val="accent3"/>
                  </a:solidFill>
                </a:rPr>
                <a:t>Waardeketen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642447CF-50DF-477D-BF2B-78D5FC94ED8B}"/>
                </a:ext>
              </a:extLst>
            </p:cNvPr>
            <p:cNvSpPr/>
            <p:nvPr/>
          </p:nvSpPr>
          <p:spPr>
            <a:xfrm>
              <a:off x="5994400" y="1642680"/>
              <a:ext cx="2186263" cy="144799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600" b="1" dirty="0">
                  <a:solidFill>
                    <a:schemeClr val="tx2"/>
                  </a:solidFill>
                </a:rPr>
                <a:t>Consumptie</a:t>
              </a:r>
            </a:p>
          </p:txBody>
        </p:sp>
      </p:grp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C1117D7F-B47E-46D2-B6BF-F4AC18E1D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0" y="1296524"/>
            <a:ext cx="1143000" cy="1143000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AC1C3E1A-8822-4E6E-A630-CFD2DC271E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30" y="3614513"/>
            <a:ext cx="1828800" cy="336575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F51A5A55-6CFB-4381-95DA-99AE267516A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38" y="4912117"/>
            <a:ext cx="872554" cy="8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94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CA7E99F-7200-4ABC-BDAE-944FB1FF1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4706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54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CA7E99F-7200-4ABC-BDAE-944FB1FF1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AD76F3B-E618-4D7D-BFC0-84C399C604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44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89846-E2C2-4919-9D85-B7D2B9B3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 dirty="0"/>
              <a:t>Stap 2: Begrijp de voedseltransitie</a:t>
            </a:r>
            <a:br>
              <a:rPr lang="nl-NL" sz="4400" dirty="0"/>
            </a:br>
            <a:endParaRPr lang="nl-NL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09E6D4-61C3-4560-952B-30EF924030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62AC1-A413-4155-8021-E78CD02EDCD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NL" dirty="0"/>
              <a:t>Een voedseltransitie in 3 ‘simpele’ stappen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63533-1DD5-4915-8209-C213EFE47472}"/>
              </a:ext>
            </a:extLst>
          </p:cNvPr>
          <p:cNvSpPr/>
          <p:nvPr/>
        </p:nvSpPr>
        <p:spPr>
          <a:xfrm>
            <a:off x="609600" y="1828800"/>
            <a:ext cx="3276600" cy="91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Begrijp het </a:t>
            </a:r>
          </a:p>
          <a:p>
            <a:pPr algn="ctr"/>
            <a:r>
              <a:rPr lang="nl-NL" sz="2800" dirty="0"/>
              <a:t>voedsel systeem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5657B-A3C1-4203-9DB6-84DB2B5D62F5}"/>
              </a:ext>
            </a:extLst>
          </p:cNvPr>
          <p:cNvSpPr/>
          <p:nvPr/>
        </p:nvSpPr>
        <p:spPr>
          <a:xfrm>
            <a:off x="4457700" y="1828800"/>
            <a:ext cx="3276600" cy="91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Begrijp de voedseltransitie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5FBB4A-53D3-4DD7-BE8B-EF10A6E7F555}"/>
              </a:ext>
            </a:extLst>
          </p:cNvPr>
          <p:cNvSpPr/>
          <p:nvPr/>
        </p:nvSpPr>
        <p:spPr>
          <a:xfrm>
            <a:off x="8305800" y="1828800"/>
            <a:ext cx="3276600" cy="91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Begrijp je rol &amp; verantwoordelijkheid </a:t>
            </a:r>
          </a:p>
        </p:txBody>
      </p:sp>
      <p:pic>
        <p:nvPicPr>
          <p:cNvPr id="203781" name="Picture 5" descr="Image result for iceberg">
            <a:extLst>
              <a:ext uri="{FF2B5EF4-FFF2-40B4-BE49-F238E27FC236}">
                <a16:creationId xmlns:a16="http://schemas.microsoft.com/office/drawing/2014/main" id="{0F156084-C645-4A0F-99CA-D1A7C7F0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200400"/>
            <a:ext cx="3276600" cy="219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60C2770-7CDC-4917-95A0-978E36702E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82" y="3331893"/>
            <a:ext cx="3574283" cy="193055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7BDC3C3-2CE3-438B-93E9-8E97C7DD74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246" y="3592784"/>
            <a:ext cx="3206153" cy="144292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A34C18D-0427-4713-BD0B-F4BE2BC9B464}"/>
              </a:ext>
            </a:extLst>
          </p:cNvPr>
          <p:cNvSpPr/>
          <p:nvPr/>
        </p:nvSpPr>
        <p:spPr>
          <a:xfrm>
            <a:off x="381000" y="1676400"/>
            <a:ext cx="3656919" cy="3717540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27D94638-30D1-44A7-A685-73ECD0DBDFEC}"/>
              </a:ext>
            </a:extLst>
          </p:cNvPr>
          <p:cNvSpPr/>
          <p:nvPr/>
        </p:nvSpPr>
        <p:spPr>
          <a:xfrm>
            <a:off x="8150862" y="1676400"/>
            <a:ext cx="3656919" cy="3717540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562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7FD00F3-7FA8-4C00-AC64-F1A824E23C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596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59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hthoek 16" hidden="1">
            <a:extLst>
              <a:ext uri="{FF2B5EF4-FFF2-40B4-BE49-F238E27FC236}">
                <a16:creationId xmlns:a16="http://schemas.microsoft.com/office/drawing/2014/main" id="{432286B9-4262-4432-ADE5-C29BD8F5EC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40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D8391A0-D70C-43C1-8CDD-C69CA44FF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Een transitie verloopt in fases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66821E-3044-410D-8782-CEED74B73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FC7C1-254E-4F71-BEEB-7CB6AFDF97FC}" type="slidenum">
              <a:rPr lang="en-GB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18</a:t>
            </a:fld>
            <a:endParaRPr lang="en-GB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1573E881-550F-44B7-9992-4DD33199492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" name="Tijdelijke aanduiding voor inhoud 15">
            <a:extLst>
              <a:ext uri="{FF2B5EF4-FFF2-40B4-BE49-F238E27FC236}">
                <a16:creationId xmlns:a16="http://schemas.microsoft.com/office/drawing/2014/main" id="{3C874EDB-812E-42F9-A0DD-4C589F237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81828" y="1828800"/>
            <a:ext cx="10893946" cy="288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25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88C3192D-4F8D-4DF3-AB0B-4A4ABC8623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86721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78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hoek 4" hidden="1">
            <a:extLst>
              <a:ext uri="{FF2B5EF4-FFF2-40B4-BE49-F238E27FC236}">
                <a16:creationId xmlns:a16="http://schemas.microsoft.com/office/drawing/2014/main" id="{33C85542-1CE9-44DB-A99D-D303271CE8A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40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044F3-202E-4B34-9F52-BE0B5657D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601200" cy="850106"/>
          </a:xfrm>
        </p:spPr>
        <p:txBody>
          <a:bodyPr>
            <a:normAutofit/>
          </a:bodyPr>
          <a:lstStyle/>
          <a:p>
            <a:r>
              <a:rPr lang="nl-NL" sz="4000" dirty="0"/>
              <a:t>Case studie – van spek naar bonen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A40706-1908-409D-8898-35441AE3C1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nl-NL" smtClean="0"/>
              <a:pPr>
                <a:defRPr/>
              </a:pPr>
              <a:t>19</a:t>
            </a:fld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0A7A8-7C03-48BE-A6D3-38FE8EF94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3" y="1977004"/>
            <a:ext cx="3635721" cy="1903519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8A5E2AE6-987B-4109-A5C3-7A189DA27801}"/>
              </a:ext>
            </a:extLst>
          </p:cNvPr>
          <p:cNvSpPr/>
          <p:nvPr/>
        </p:nvSpPr>
        <p:spPr>
          <a:xfrm rot="5400000">
            <a:off x="4869656" y="2757181"/>
            <a:ext cx="2438400" cy="166688"/>
          </a:xfrm>
          <a:prstGeom prst="triangl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17B799-74BA-4E3B-BE93-A24AEB31649B}"/>
              </a:ext>
            </a:extLst>
          </p:cNvPr>
          <p:cNvSpPr/>
          <p:nvPr/>
        </p:nvSpPr>
        <p:spPr>
          <a:xfrm>
            <a:off x="8915400" y="3509657"/>
            <a:ext cx="835860" cy="79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87396" name="Picture 4" descr="Related image">
            <a:extLst>
              <a:ext uri="{FF2B5EF4-FFF2-40B4-BE49-F238E27FC236}">
                <a16:creationId xmlns:a16="http://schemas.microsoft.com/office/drawing/2014/main" id="{FCDDE073-5BDC-4494-BAB5-BE6D240DD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3"/>
          <a:stretch/>
        </p:blipFill>
        <p:spPr bwMode="auto">
          <a:xfrm>
            <a:off x="6419708" y="1734870"/>
            <a:ext cx="3600450" cy="23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A7287733-65DC-4DE7-A2CF-247EBE466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976" y="5310325"/>
            <a:ext cx="1852999" cy="73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green protein alliance logo">
            <a:extLst>
              <a:ext uri="{FF2B5EF4-FFF2-40B4-BE49-F238E27FC236}">
                <a16:creationId xmlns:a16="http://schemas.microsoft.com/office/drawing/2014/main" id="{56A4A21A-C299-4779-9BFD-4559790FE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58" y="5279701"/>
            <a:ext cx="1169963" cy="79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transitiecoalitie voedsel logo">
            <a:extLst>
              <a:ext uri="{FF2B5EF4-FFF2-40B4-BE49-F238E27FC236}">
                <a16:creationId xmlns:a16="http://schemas.microsoft.com/office/drawing/2014/main" id="{9122BD34-FF1B-4783-BC8F-AB355E1A8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00" y="5298925"/>
            <a:ext cx="1753572" cy="75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ndertitel 18">
            <a:extLst>
              <a:ext uri="{FF2B5EF4-FFF2-40B4-BE49-F238E27FC236}">
                <a16:creationId xmlns:a16="http://schemas.microsoft.com/office/drawing/2014/main" id="{1A34D27D-5AAA-4676-BEBB-E620CB628691}"/>
              </a:ext>
            </a:extLst>
          </p:cNvPr>
          <p:cNvSpPr txBox="1">
            <a:spLocks/>
          </p:cNvSpPr>
          <p:nvPr/>
        </p:nvSpPr>
        <p:spPr>
          <a:xfrm>
            <a:off x="1981200" y="4862224"/>
            <a:ext cx="1600814" cy="673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b="1" dirty="0">
                <a:solidFill>
                  <a:schemeClr val="tx2"/>
                </a:solidFill>
              </a:rPr>
              <a:t>In opdracht van: </a:t>
            </a:r>
            <a:endParaRPr lang="nl-NL" b="1" dirty="0">
              <a:solidFill>
                <a:schemeClr val="accent5"/>
              </a:solidFill>
            </a:endParaRPr>
          </a:p>
        </p:txBody>
      </p:sp>
      <p:sp>
        <p:nvSpPr>
          <p:cNvPr id="15" name="Ondertitel 18">
            <a:extLst>
              <a:ext uri="{FF2B5EF4-FFF2-40B4-BE49-F238E27FC236}">
                <a16:creationId xmlns:a16="http://schemas.microsoft.com/office/drawing/2014/main" id="{A06EF290-5EA3-42FB-A82A-FF4F788823AD}"/>
              </a:ext>
            </a:extLst>
          </p:cNvPr>
          <p:cNvSpPr txBox="1">
            <a:spLocks/>
          </p:cNvSpPr>
          <p:nvPr/>
        </p:nvSpPr>
        <p:spPr>
          <a:xfrm>
            <a:off x="3516689" y="4862224"/>
            <a:ext cx="2058192" cy="673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b="1" dirty="0">
                <a:solidFill>
                  <a:schemeClr val="tx2"/>
                </a:solidFill>
              </a:rPr>
              <a:t>Uitgevoerd door:</a:t>
            </a:r>
            <a:endParaRPr lang="nl-NL" b="1" dirty="0">
              <a:solidFill>
                <a:schemeClr val="accent5"/>
              </a:solidFill>
            </a:endParaRPr>
          </a:p>
        </p:txBody>
      </p:sp>
      <p:sp>
        <p:nvSpPr>
          <p:cNvPr id="16" name="Ondertitel 18">
            <a:extLst>
              <a:ext uri="{FF2B5EF4-FFF2-40B4-BE49-F238E27FC236}">
                <a16:creationId xmlns:a16="http://schemas.microsoft.com/office/drawing/2014/main" id="{A8C99E4B-E14F-48A2-A91B-E1BBD82C3497}"/>
              </a:ext>
            </a:extLst>
          </p:cNvPr>
          <p:cNvSpPr txBox="1">
            <a:spLocks/>
          </p:cNvSpPr>
          <p:nvPr/>
        </p:nvSpPr>
        <p:spPr>
          <a:xfrm>
            <a:off x="5486401" y="4862224"/>
            <a:ext cx="2585316" cy="673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b="1" dirty="0">
                <a:solidFill>
                  <a:schemeClr val="tx2"/>
                </a:solidFill>
              </a:rPr>
              <a:t>Inhoudelijke steun van:</a:t>
            </a:r>
            <a:endParaRPr lang="nl-NL" b="1" dirty="0">
              <a:solidFill>
                <a:schemeClr val="accent5"/>
              </a:solidFill>
            </a:endParaRPr>
          </a:p>
        </p:txBody>
      </p:sp>
      <p:pic>
        <p:nvPicPr>
          <p:cNvPr id="18" name="Picture 4" descr="Image result for provincie flevoland eiwittransitie">
            <a:extLst>
              <a:ext uri="{FF2B5EF4-FFF2-40B4-BE49-F238E27FC236}">
                <a16:creationId xmlns:a16="http://schemas.microsoft.com/office/drawing/2014/main" id="{97AA5B65-FCD8-4581-80B4-049FDCE51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58" y="5199107"/>
            <a:ext cx="1757342" cy="95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7105F7-FEC6-41F2-997B-DDFB89B545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35" y="5391199"/>
            <a:ext cx="709653" cy="651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1381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CA7E99F-7200-4ABC-BDAE-944FB1FF1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91743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88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AD76F3B-E618-4D7D-BFC0-84C399C604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89846-E2C2-4919-9D85-B7D2B9B3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voedselvisie: Hoe pakken we het aan? In 3 ‘simpele’ stappen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09E6D4-61C3-4560-952B-30EF924030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62AC1-A413-4155-8021-E78CD02EDCD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NL" dirty="0"/>
              <a:t>Een voedseltransitie in 3 ‘simpele’ stappen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63533-1DD5-4915-8209-C213EFE47472}"/>
              </a:ext>
            </a:extLst>
          </p:cNvPr>
          <p:cNvSpPr/>
          <p:nvPr/>
        </p:nvSpPr>
        <p:spPr>
          <a:xfrm>
            <a:off x="609600" y="1828800"/>
            <a:ext cx="3276600" cy="91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Begrijp het </a:t>
            </a:r>
          </a:p>
          <a:p>
            <a:pPr algn="ctr"/>
            <a:r>
              <a:rPr lang="nl-NL" sz="2800" dirty="0"/>
              <a:t>voedsel systeem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5657B-A3C1-4203-9DB6-84DB2B5D62F5}"/>
              </a:ext>
            </a:extLst>
          </p:cNvPr>
          <p:cNvSpPr/>
          <p:nvPr/>
        </p:nvSpPr>
        <p:spPr>
          <a:xfrm>
            <a:off x="4457700" y="1828800"/>
            <a:ext cx="3276600" cy="91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Begrijp de voedseltransitie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5FBB4A-53D3-4DD7-BE8B-EF10A6E7F555}"/>
              </a:ext>
            </a:extLst>
          </p:cNvPr>
          <p:cNvSpPr/>
          <p:nvPr/>
        </p:nvSpPr>
        <p:spPr>
          <a:xfrm>
            <a:off x="8305800" y="1828800"/>
            <a:ext cx="3276600" cy="91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Begrijp je rol &amp; verantwoordelijkheid </a:t>
            </a:r>
          </a:p>
        </p:txBody>
      </p:sp>
      <p:pic>
        <p:nvPicPr>
          <p:cNvPr id="203781" name="Picture 5" descr="Image result for iceberg">
            <a:extLst>
              <a:ext uri="{FF2B5EF4-FFF2-40B4-BE49-F238E27FC236}">
                <a16:creationId xmlns:a16="http://schemas.microsoft.com/office/drawing/2014/main" id="{0F156084-C645-4A0F-99CA-D1A7C7F0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200400"/>
            <a:ext cx="3276600" cy="219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60C2770-7CDC-4917-95A0-978E36702E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82" y="3331893"/>
            <a:ext cx="3574283" cy="193055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7BDC3C3-2CE3-438B-93E9-8E97C7DD74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246" y="3592784"/>
            <a:ext cx="3206153" cy="14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87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0B0DEB92-5951-4650-8901-6D9E4C1F46E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27976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02" name="think-cell Slide" r:id="rId9" imgW="383" imgH="384" progId="TCLayout.ActiveDocument.1">
                  <p:embed/>
                </p:oleObj>
              </mc:Choice>
              <mc:Fallback>
                <p:oleObj name="think-cell Slide" r:id="rId9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hoek 15" hidden="1">
            <a:extLst>
              <a:ext uri="{FF2B5EF4-FFF2-40B4-BE49-F238E27FC236}">
                <a16:creationId xmlns:a16="http://schemas.microsoft.com/office/drawing/2014/main" id="{4DAC4CC1-8F0A-4D73-8924-04CD61F8C9F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40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2C248-5290-4293-AB28-20E2D98EF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De eiwittransitie bestaat uit 3 deeltransities </a:t>
            </a:r>
            <a:endParaRPr lang="nl-NL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0F2A30-A935-4225-B36B-0E421BB46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69DB21-DF49-4ED5-A659-2961B3F51622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06" y="4403246"/>
            <a:ext cx="1495902" cy="154509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3833FC-5A90-4663-BEE3-DAD75251BC5C}"/>
              </a:ext>
            </a:extLst>
          </p:cNvPr>
          <p:cNvGrpSpPr/>
          <p:nvPr/>
        </p:nvGrpSpPr>
        <p:grpSpPr>
          <a:xfrm>
            <a:off x="685800" y="1796143"/>
            <a:ext cx="10744200" cy="2547376"/>
            <a:chOff x="457200" y="1764663"/>
            <a:chExt cx="8229598" cy="1717879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91FD37E3-D666-4544-97C3-271C208AC2F8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457200" y="1764663"/>
              <a:ext cx="8229598" cy="394075"/>
            </a:xfrm>
            <a:prstGeom prst="rect">
              <a:avLst/>
            </a:prstGeom>
            <a:solidFill>
              <a:srgbClr val="00B050"/>
            </a:solidFill>
            <a:ln w="6350" cap="flat" algn="ctr">
              <a:noFill/>
              <a:miter lim="800000"/>
              <a:headEnd/>
              <a:tailEnd/>
            </a:ln>
          </p:spPr>
          <p:txBody>
            <a:bodyPr wrap="square" lIns="72000" tIns="72000" rIns="72000" bIns="72000" anchor="ctr"/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</a:pPr>
              <a:r>
                <a:rPr lang="nl-NL" sz="3200" b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Evenwichtige verhouding plantaardig / dierlijk eiwit</a:t>
              </a:r>
              <a:endParaRPr lang="nl-NL" sz="3600" b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FF106561-59F4-4519-86ED-2FEA39790F7C}"/>
                </a:ext>
              </a:extLst>
            </p:cNvPr>
            <p:cNvCxnSpPr>
              <a:cxnSpLocks/>
              <a:stCxn id="6" idx="2"/>
              <a:endCxn id="11" idx="0"/>
            </p:cNvCxnSpPr>
            <p:nvPr/>
          </p:nvCxnSpPr>
          <p:spPr>
            <a:xfrm rot="16200000" flipH="1">
              <a:off x="5666256" y="1064481"/>
              <a:ext cx="670146" cy="2858659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A4486281-FE40-4AFB-9A22-781260410BBD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466494" y="2828841"/>
              <a:ext cx="2512280" cy="653701"/>
            </a:xfrm>
            <a:prstGeom prst="rect">
              <a:avLst/>
            </a:prstGeom>
            <a:solidFill>
              <a:srgbClr val="002060"/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nl-NL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Consumptie – </a:t>
              </a:r>
            </a:p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nl-NL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Betere voedselomgeving</a:t>
              </a: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3CEE307E-5883-4685-8238-E2F398C41461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3315859" y="2829133"/>
              <a:ext cx="2512280" cy="652864"/>
            </a:xfrm>
            <a:prstGeom prst="rect">
              <a:avLst/>
            </a:prstGeom>
            <a:solidFill>
              <a:schemeClr val="accent5"/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nl-NL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Productie – </a:t>
              </a:r>
            </a:p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nl-NL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Meer plantaardig</a:t>
              </a: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6B31204E-7AE3-46B0-8720-FBD75E293DD5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6174518" y="2828884"/>
              <a:ext cx="2512280" cy="653578"/>
            </a:xfrm>
            <a:prstGeom prst="rect">
              <a:avLst/>
            </a:prstGeom>
            <a:solidFill>
              <a:schemeClr val="accent3"/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nl-NL" sz="2400" b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Productie – </a:t>
              </a:r>
            </a:p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nl-NL" sz="2400" b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Minder dierlijk  </a:t>
              </a:r>
            </a:p>
          </p:txBody>
        </p: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D3BDBF9B-F4E0-4FDC-8E21-FCDF3D3D7D41}"/>
                </a:ext>
              </a:extLst>
            </p:cNvPr>
            <p:cNvCxnSpPr>
              <a:cxnSpLocks/>
              <a:stCxn id="6" idx="2"/>
              <a:endCxn id="9" idx="0"/>
            </p:cNvCxnSpPr>
            <p:nvPr/>
          </p:nvCxnSpPr>
          <p:spPr>
            <a:xfrm rot="5400000">
              <a:off x="2812266" y="1069107"/>
              <a:ext cx="670103" cy="2849365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90E93BF-DA63-48D4-A9CD-D22135E2A545}"/>
                </a:ext>
              </a:extLst>
            </p:cNvPr>
            <p:cNvCxnSpPr>
              <a:cxnSpLocks/>
              <a:stCxn id="6" idx="2"/>
              <a:endCxn id="10" idx="0"/>
            </p:cNvCxnSpPr>
            <p:nvPr/>
          </p:nvCxnSpPr>
          <p:spPr>
            <a:xfrm>
              <a:off x="4571999" y="2158738"/>
              <a:ext cx="0" cy="6703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ECF26596-1BF5-41D8-A0B1-433BF55D58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48200"/>
            <a:ext cx="1415185" cy="14151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3B4ECF-7F65-4386-BCEB-BA9978E56A1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445" y="4529528"/>
            <a:ext cx="1415185" cy="141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29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7FD00F3-7FA8-4C00-AC64-F1A824E23C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5744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26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7FD00F3-7FA8-4C00-AC64-F1A824E23C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hthoek 16" hidden="1">
            <a:extLst>
              <a:ext uri="{FF2B5EF4-FFF2-40B4-BE49-F238E27FC236}">
                <a16:creationId xmlns:a16="http://schemas.microsoft.com/office/drawing/2014/main" id="{432286B9-4262-4432-ADE5-C29BD8F5EC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40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D8391A0-D70C-43C1-8CDD-C69CA44FF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Deeltransities bevinden zich in verschillende fases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66821E-3044-410D-8782-CEED74B73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FC7C1-254E-4F71-BEEB-7CB6AFDF97FC}" type="slidenum">
              <a:rPr lang="en-GB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21</a:t>
            </a:fld>
            <a:endParaRPr lang="en-GB" dirty="0">
              <a:solidFill>
                <a:srgbClr val="1F497D">
                  <a:lumMod val="50000"/>
                </a:srgbClr>
              </a:solidFill>
            </a:endParaRPr>
          </a:p>
        </p:txBody>
      </p:sp>
      <p:pic>
        <p:nvPicPr>
          <p:cNvPr id="16" name="Tijdelijke aanduiding voor inhoud 15">
            <a:extLst>
              <a:ext uri="{FF2B5EF4-FFF2-40B4-BE49-F238E27FC236}">
                <a16:creationId xmlns:a16="http://schemas.microsoft.com/office/drawing/2014/main" id="{3C874EDB-812E-42F9-A0DD-4C589F237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81828" y="1371600"/>
            <a:ext cx="10893946" cy="2881311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94D69037-E084-42B2-865D-F0F8FD2CEF90}"/>
              </a:ext>
            </a:extLst>
          </p:cNvPr>
          <p:cNvGrpSpPr/>
          <p:nvPr/>
        </p:nvGrpSpPr>
        <p:grpSpPr>
          <a:xfrm>
            <a:off x="616226" y="4252911"/>
            <a:ext cx="10972800" cy="2104515"/>
            <a:chOff x="2061392" y="3657603"/>
            <a:chExt cx="7990122" cy="2699823"/>
          </a:xfrm>
        </p:grpSpPr>
        <p:cxnSp>
          <p:nvCxnSpPr>
            <p:cNvPr id="22" name="Straight Connector 5">
              <a:extLst>
                <a:ext uri="{FF2B5EF4-FFF2-40B4-BE49-F238E27FC236}">
                  <a16:creationId xmlns:a16="http://schemas.microsoft.com/office/drawing/2014/main" id="{6D6EAA24-123A-484F-9B71-E087658CA864}"/>
                </a:ext>
              </a:extLst>
            </p:cNvPr>
            <p:cNvCxnSpPr>
              <a:cxnSpLocks/>
            </p:cNvCxnSpPr>
            <p:nvPr/>
          </p:nvCxnSpPr>
          <p:spPr>
            <a:xfrm>
              <a:off x="8053984" y="3764280"/>
              <a:ext cx="0" cy="2560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6">
              <a:extLst>
                <a:ext uri="{FF2B5EF4-FFF2-40B4-BE49-F238E27FC236}">
                  <a16:creationId xmlns:a16="http://schemas.microsoft.com/office/drawing/2014/main" id="{F42EABFC-7876-41EE-BF49-C66690545B6E}"/>
                </a:ext>
              </a:extLst>
            </p:cNvPr>
            <p:cNvCxnSpPr>
              <a:cxnSpLocks/>
            </p:cNvCxnSpPr>
            <p:nvPr/>
          </p:nvCxnSpPr>
          <p:spPr>
            <a:xfrm>
              <a:off x="6056453" y="3764280"/>
              <a:ext cx="0" cy="2560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7">
              <a:extLst>
                <a:ext uri="{FF2B5EF4-FFF2-40B4-BE49-F238E27FC236}">
                  <a16:creationId xmlns:a16="http://schemas.microsoft.com/office/drawing/2014/main" id="{CD2806FB-8FDA-4F59-9F77-C3FCEA65F3EC}"/>
                </a:ext>
              </a:extLst>
            </p:cNvPr>
            <p:cNvCxnSpPr>
              <a:cxnSpLocks/>
            </p:cNvCxnSpPr>
            <p:nvPr/>
          </p:nvCxnSpPr>
          <p:spPr>
            <a:xfrm>
              <a:off x="4058922" y="3764280"/>
              <a:ext cx="0" cy="2560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8">
              <a:extLst>
                <a:ext uri="{FF2B5EF4-FFF2-40B4-BE49-F238E27FC236}">
                  <a16:creationId xmlns:a16="http://schemas.microsoft.com/office/drawing/2014/main" id="{EB308916-DAEF-4BA6-B250-0E8FE7AF0D88}"/>
                </a:ext>
              </a:extLst>
            </p:cNvPr>
            <p:cNvCxnSpPr>
              <a:cxnSpLocks/>
            </p:cNvCxnSpPr>
            <p:nvPr/>
          </p:nvCxnSpPr>
          <p:spPr>
            <a:xfrm>
              <a:off x="2061392" y="3764280"/>
              <a:ext cx="0" cy="2560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row: Right 9">
              <a:extLst>
                <a:ext uri="{FF2B5EF4-FFF2-40B4-BE49-F238E27FC236}">
                  <a16:creationId xmlns:a16="http://schemas.microsoft.com/office/drawing/2014/main" id="{C50F58ED-AC82-4FA2-9C91-4F583AB7A90F}"/>
                </a:ext>
              </a:extLst>
            </p:cNvPr>
            <p:cNvSpPr/>
            <p:nvPr/>
          </p:nvSpPr>
          <p:spPr>
            <a:xfrm>
              <a:off x="2082026" y="4495803"/>
              <a:ext cx="3973657" cy="1019071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7013" marR="0" lvl="1" indent="-109538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9513"/>
                </a:buClr>
                <a:buSzTx/>
                <a:buFont typeface="Calibri" panose="020F0502020204030204" pitchFamily="34" charset="0"/>
                <a:buChar char="‐"/>
                <a:tabLst/>
                <a:defRPr/>
              </a:pPr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Productie – Meer plantaardig </a:t>
              </a:r>
            </a:p>
          </p:txBody>
        </p:sp>
        <p:sp>
          <p:nvSpPr>
            <p:cNvPr id="27" name="Arrow: Right 10">
              <a:extLst>
                <a:ext uri="{FF2B5EF4-FFF2-40B4-BE49-F238E27FC236}">
                  <a16:creationId xmlns:a16="http://schemas.microsoft.com/office/drawing/2014/main" id="{680428BE-0914-4E8B-B8A7-F87AC746A751}"/>
                </a:ext>
              </a:extLst>
            </p:cNvPr>
            <p:cNvSpPr/>
            <p:nvPr/>
          </p:nvSpPr>
          <p:spPr>
            <a:xfrm>
              <a:off x="4080328" y="3657603"/>
              <a:ext cx="3973657" cy="1019071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7475" marR="0" lvl="1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9513"/>
                </a:buClr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Consumptie – Betere voedselomgeving</a:t>
              </a:r>
            </a:p>
          </p:txBody>
        </p:sp>
        <p:sp>
          <p:nvSpPr>
            <p:cNvPr id="28" name="Arrow: Right 11">
              <a:extLst>
                <a:ext uri="{FF2B5EF4-FFF2-40B4-BE49-F238E27FC236}">
                  <a16:creationId xmlns:a16="http://schemas.microsoft.com/office/drawing/2014/main" id="{5A33F09F-5AB4-442B-A833-9BB327447526}"/>
                </a:ext>
              </a:extLst>
            </p:cNvPr>
            <p:cNvSpPr/>
            <p:nvPr/>
          </p:nvSpPr>
          <p:spPr>
            <a:xfrm>
              <a:off x="2082023" y="5338355"/>
              <a:ext cx="1976126" cy="101907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7475" marR="0" lvl="1" indent="0" algn="l" defTabSz="914400" rtl="0" eaLnBrk="1" fontAlgn="b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9513"/>
                </a:buClr>
                <a:buSzTx/>
                <a:buFontTx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Minder dierlijk</a:t>
              </a:r>
            </a:p>
          </p:txBody>
        </p:sp>
        <p:cxnSp>
          <p:nvCxnSpPr>
            <p:cNvPr id="29" name="Straight Connector 12">
              <a:extLst>
                <a:ext uri="{FF2B5EF4-FFF2-40B4-BE49-F238E27FC236}">
                  <a16:creationId xmlns:a16="http://schemas.microsoft.com/office/drawing/2014/main" id="{94F4BDA8-D479-4E12-991A-8975D00A00DA}"/>
                </a:ext>
              </a:extLst>
            </p:cNvPr>
            <p:cNvCxnSpPr>
              <a:cxnSpLocks/>
            </p:cNvCxnSpPr>
            <p:nvPr/>
          </p:nvCxnSpPr>
          <p:spPr>
            <a:xfrm>
              <a:off x="10051514" y="3764280"/>
              <a:ext cx="0" cy="2560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4052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8132F-54ED-48C9-A98A-1B6FDBE3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Wie doet wat?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5A9CB-32EF-42BE-A6C3-D36B0CC74A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4C3FE619-ED0F-42A3-9172-DF20208E94AB}"/>
              </a:ext>
            </a:extLst>
          </p:cNvPr>
          <p:cNvGrpSpPr/>
          <p:nvPr/>
        </p:nvGrpSpPr>
        <p:grpSpPr>
          <a:xfrm>
            <a:off x="609600" y="914400"/>
            <a:ext cx="10972800" cy="5413853"/>
            <a:chOff x="1979676" y="1607798"/>
            <a:chExt cx="8231124" cy="4720455"/>
          </a:xfrm>
        </p:grpSpPr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2C455A01-271C-41EF-B253-8800E91C2601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1990006" y="2016299"/>
              <a:ext cx="2512280" cy="366711"/>
            </a:xfrm>
            <a:prstGeom prst="rect">
              <a:avLst/>
            </a:prstGeom>
            <a:solidFill>
              <a:srgbClr val="001B4B"/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nl-NL" sz="1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Consumptie – Betere Voedselomgeving</a:t>
              </a:r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8AF8DE58-3D79-4CF0-A69F-A58AD3AFE365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4839860" y="2019851"/>
              <a:ext cx="2512280" cy="366711"/>
            </a:xfrm>
            <a:prstGeom prst="rect">
              <a:avLst/>
            </a:prstGeom>
            <a:solidFill>
              <a:schemeClr val="accent5"/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nl-NL" sz="1600" b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Productie – Meer plantaardig</a:t>
              </a: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4D8CB040-4DEB-4CE3-860C-BFD8C28C5E0D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7698518" y="2017324"/>
              <a:ext cx="2512280" cy="366711"/>
            </a:xfrm>
            <a:prstGeom prst="rect">
              <a:avLst/>
            </a:prstGeom>
            <a:solidFill>
              <a:schemeClr val="accent3"/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nl-NL" sz="1600" b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Productie - Minder dierlijk  </a:t>
              </a: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8F6B1FC7-FCE0-419C-A9C6-1BD7A7F8CDFE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1990007" y="1607798"/>
              <a:ext cx="8219270" cy="347001"/>
            </a:xfrm>
            <a:prstGeom prst="rect">
              <a:avLst/>
            </a:prstGeom>
            <a:solidFill>
              <a:srgbClr val="00B050"/>
            </a:solidFill>
            <a:ln w="6350" cap="flat" algn="ctr">
              <a:noFill/>
              <a:miter lim="800000"/>
              <a:headEnd/>
              <a:tailEnd/>
            </a:ln>
          </p:spPr>
          <p:txBody>
            <a:bodyPr wrap="square" lIns="72000" tIns="72000" rIns="72000" bIns="72000" anchor="ctr"/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</a:pPr>
              <a:r>
                <a:rPr lang="nl-NL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Evenwichtige verhouding plantaardig / dierlijk eiwit</a:t>
              </a:r>
              <a:endParaRPr lang="nl-NL" sz="2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D66A49-8D6B-4D99-9C65-0ECA2CC994EB}"/>
                </a:ext>
              </a:extLst>
            </p:cNvPr>
            <p:cNvSpPr/>
            <p:nvPr/>
          </p:nvSpPr>
          <p:spPr>
            <a:xfrm>
              <a:off x="1984611" y="2514601"/>
              <a:ext cx="5367528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Europese Unie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40F1DB7-4530-4745-9F9A-8271EEF1C2F2}"/>
                </a:ext>
              </a:extLst>
            </p:cNvPr>
            <p:cNvSpPr/>
            <p:nvPr/>
          </p:nvSpPr>
          <p:spPr>
            <a:xfrm>
              <a:off x="1981200" y="4181901"/>
              <a:ext cx="2514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Transitiecoalitie Voedsel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5A6667-02D7-42E7-91E3-DFB9A8B8D926}"/>
                </a:ext>
              </a:extLst>
            </p:cNvPr>
            <p:cNvSpPr/>
            <p:nvPr/>
          </p:nvSpPr>
          <p:spPr>
            <a:xfrm>
              <a:off x="1984611" y="3348252"/>
              <a:ext cx="5367528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Nationale Eiwitstrategie(Overheid)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FA4E88-9D22-4534-8641-839C74D44C76}"/>
                </a:ext>
              </a:extLst>
            </p:cNvPr>
            <p:cNvSpPr/>
            <p:nvPr/>
          </p:nvSpPr>
          <p:spPr>
            <a:xfrm>
              <a:off x="4837539" y="3903594"/>
              <a:ext cx="2514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Green Deal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E23EDE-886A-43CF-90C0-EFFDF9083747}"/>
                </a:ext>
              </a:extLst>
            </p:cNvPr>
            <p:cNvSpPr/>
            <p:nvPr/>
          </p:nvSpPr>
          <p:spPr>
            <a:xfrm>
              <a:off x="1985602" y="4459785"/>
              <a:ext cx="5367528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The Protein Cluster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4219103-BACA-4FCF-928C-5B75E5B93949}"/>
                </a:ext>
              </a:extLst>
            </p:cNvPr>
            <p:cNvSpPr/>
            <p:nvPr/>
          </p:nvSpPr>
          <p:spPr>
            <a:xfrm>
              <a:off x="1981200" y="4737669"/>
              <a:ext cx="2514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Smart Food Alliance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9B58C20-02A2-41C6-B6FC-EF3785142420}"/>
                </a:ext>
              </a:extLst>
            </p:cNvPr>
            <p:cNvSpPr/>
            <p:nvPr/>
          </p:nvSpPr>
          <p:spPr>
            <a:xfrm>
              <a:off x="1981200" y="6127085"/>
              <a:ext cx="2514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Groene Eiwitversneller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2737CF-56DB-4281-9D2C-932A48F5AA03}"/>
                </a:ext>
              </a:extLst>
            </p:cNvPr>
            <p:cNvSpPr/>
            <p:nvPr/>
          </p:nvSpPr>
          <p:spPr>
            <a:xfrm>
              <a:off x="4837539" y="4737244"/>
              <a:ext cx="2514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Food Valley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02F43E-88A5-4C07-81C3-EEEC3888909E}"/>
                </a:ext>
              </a:extLst>
            </p:cNvPr>
            <p:cNvSpPr/>
            <p:nvPr/>
          </p:nvSpPr>
          <p:spPr>
            <a:xfrm>
              <a:off x="4837539" y="4173774"/>
              <a:ext cx="2514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Protein Competence Center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040FCF-B463-4CA3-BCB7-29E210F04930}"/>
                </a:ext>
              </a:extLst>
            </p:cNvPr>
            <p:cNvSpPr/>
            <p:nvPr/>
          </p:nvSpPr>
          <p:spPr>
            <a:xfrm>
              <a:off x="1981200" y="3904018"/>
              <a:ext cx="2514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Green Protein Alliance (GPA)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E655B2-6DAE-4CAE-A17B-14BBC8E58B6D}"/>
                </a:ext>
              </a:extLst>
            </p:cNvPr>
            <p:cNvSpPr/>
            <p:nvPr/>
          </p:nvSpPr>
          <p:spPr>
            <a:xfrm>
              <a:off x="1981200" y="5293436"/>
              <a:ext cx="2514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Even Geen Vlees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F9350AA-CBFD-4A1C-BEDC-B7B0C6A6B244}"/>
                </a:ext>
              </a:extLst>
            </p:cNvPr>
            <p:cNvSpPr/>
            <p:nvPr/>
          </p:nvSpPr>
          <p:spPr>
            <a:xfrm>
              <a:off x="1981200" y="5571319"/>
              <a:ext cx="2514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Voedingscentrum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1C4D15A-0397-445A-9726-48FD2062A848}"/>
                </a:ext>
              </a:extLst>
            </p:cNvPr>
            <p:cNvSpPr/>
            <p:nvPr/>
          </p:nvSpPr>
          <p:spPr>
            <a:xfrm>
              <a:off x="1979676" y="2792484"/>
              <a:ext cx="8229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Ministerie van Landbouw Natuur en Voedselkwaliteit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EFDBD5-E52E-404B-9AC1-6115B54AFB9F}"/>
                </a:ext>
              </a:extLst>
            </p:cNvPr>
            <p:cNvSpPr/>
            <p:nvPr/>
          </p:nvSpPr>
          <p:spPr>
            <a:xfrm>
              <a:off x="7696200" y="3626134"/>
              <a:ext cx="2514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/>
                <a:t>True </a:t>
              </a:r>
              <a:r>
                <a:rPr lang="nl-NL" sz="1400" dirty="0" err="1"/>
                <a:t>Animal</a:t>
              </a:r>
              <a:r>
                <a:rPr lang="nl-NL" sz="1400" dirty="0"/>
                <a:t> Protein Price </a:t>
              </a:r>
              <a:r>
                <a:rPr lang="nl-NL" sz="1400" dirty="0" err="1"/>
                <a:t>Coalition</a:t>
              </a:r>
              <a:endParaRPr lang="nl-NL" sz="14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A7B5E2-A437-44E5-A101-CD0AA6141CCE}"/>
                </a:ext>
              </a:extLst>
            </p:cNvPr>
            <p:cNvSpPr/>
            <p:nvPr/>
          </p:nvSpPr>
          <p:spPr>
            <a:xfrm>
              <a:off x="1979676" y="5015553"/>
              <a:ext cx="8229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Alliantie Verduurzaming Voedsel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47E597C-C8BE-4540-A3A6-325C38E3148E}"/>
                </a:ext>
              </a:extLst>
            </p:cNvPr>
            <p:cNvSpPr/>
            <p:nvPr/>
          </p:nvSpPr>
          <p:spPr>
            <a:xfrm>
              <a:off x="1981200" y="5849203"/>
              <a:ext cx="2514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Dutch Cuisine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62F6AA-0290-4E78-BD79-B594F8B5B872}"/>
                </a:ext>
              </a:extLst>
            </p:cNvPr>
            <p:cNvSpPr/>
            <p:nvPr/>
          </p:nvSpPr>
          <p:spPr>
            <a:xfrm>
              <a:off x="1979676" y="3070367"/>
              <a:ext cx="8229600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Wageningen University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5090B75-5E7F-4A3F-9954-2F79957D7E0D}"/>
                </a:ext>
              </a:extLst>
            </p:cNvPr>
            <p:cNvSpPr/>
            <p:nvPr/>
          </p:nvSpPr>
          <p:spPr>
            <a:xfrm>
              <a:off x="1984611" y="3626134"/>
              <a:ext cx="5367528" cy="2011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/>
                <a:t>Growing Green Proteins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8001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8EAB6811-4313-40F5-8673-A1DE5192981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4250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07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id="{B6B01295-67B4-4519-88D0-0A41DF7644A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CE678-6FF4-4CDC-BD0C-57BB7075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Verbeter voedselomgeving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8829C0-871F-4E28-8BEA-166C926065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5BD897A-844C-46AB-B127-9020E9831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666880"/>
              </p:ext>
            </p:extLst>
          </p:nvPr>
        </p:nvGraphicFramePr>
        <p:xfrm>
          <a:off x="762000" y="2362200"/>
          <a:ext cx="5410200" cy="3764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565548940"/>
                    </a:ext>
                  </a:extLst>
                </a:gridCol>
              </a:tblGrid>
              <a:tr h="3764070">
                <a:tc>
                  <a:txBody>
                    <a:bodyPr/>
                    <a:lstStyle/>
                    <a:p>
                      <a:pPr marL="1143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nl-NL" sz="2000" b="1" i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Vergroot beschikbaarheid producten</a:t>
                      </a:r>
                    </a:p>
                    <a:p>
                      <a:pPr marL="463550" marR="0" lvl="0" indent="-349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nl-NL" sz="2000" b="0" i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Verbeter voedselomgeving </a:t>
                      </a:r>
                    </a:p>
                    <a:p>
                      <a:pPr marL="463550" marR="0" lvl="0" indent="-349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nl-NL" sz="20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Meetbare doelstellingen voor aanbieders</a:t>
                      </a:r>
                    </a:p>
                    <a:p>
                      <a:pPr marL="463550" marR="0" lvl="0" indent="-349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nl-NL" sz="2000" b="0" i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Reguleer voedselomgeving</a:t>
                      </a:r>
                    </a:p>
                    <a:p>
                      <a:pPr marL="463550" marR="0" lvl="0" indent="-349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nl-NL" sz="20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Vergroot prijs-competitiviteit</a:t>
                      </a:r>
                    </a:p>
                  </a:txBody>
                  <a:tcPr marL="0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05323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5FAAFA7-8273-4C37-A84A-51FF89ED0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815934"/>
              </p:ext>
            </p:extLst>
          </p:nvPr>
        </p:nvGraphicFramePr>
        <p:xfrm>
          <a:off x="6336082" y="2362200"/>
          <a:ext cx="5410200" cy="3764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565548940"/>
                    </a:ext>
                  </a:extLst>
                </a:gridCol>
              </a:tblGrid>
              <a:tr h="3764070">
                <a:tc>
                  <a:txBody>
                    <a:bodyPr/>
                    <a:lstStyle/>
                    <a:p>
                      <a:pPr marL="1143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50000"/>
                            <a:lumOff val="50000"/>
                          </a:schemeClr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nl-NL" sz="2000" b="1" i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Verbeter informatie en promotie</a:t>
                      </a:r>
                    </a:p>
                    <a:p>
                      <a:pPr marL="463550" marR="0" lvl="0" indent="-349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nl-NL" sz="20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Stimuleer bewustwording en kennis</a:t>
                      </a:r>
                    </a:p>
                    <a:p>
                      <a:pPr marL="463550" marR="0" lvl="0" indent="-349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nl-NL" sz="20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Genuanceerde boodschap </a:t>
                      </a:r>
                    </a:p>
                    <a:p>
                      <a:pPr marL="463550" marR="0" lvl="0" indent="-349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nl-NL" sz="20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Doelgroep specifiek</a:t>
                      </a:r>
                    </a:p>
                    <a:p>
                      <a:pPr marL="463550" marR="0" lvl="0" indent="-349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nl-NL" sz="2000" b="0" i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Daling totale eiwitconsumptie</a:t>
                      </a:r>
                    </a:p>
                  </a:txBody>
                  <a:tcPr marL="0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053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126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A8268B6E-0D3F-4DA9-9A74-6A0CBB96998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948112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3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hoek 10" hidden="1">
            <a:extLst>
              <a:ext uri="{FF2B5EF4-FFF2-40B4-BE49-F238E27FC236}">
                <a16:creationId xmlns:a16="http://schemas.microsoft.com/office/drawing/2014/main" id="{8D8A8C55-0E02-45F1-BABC-3E53CEAE40B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CE678-6FF4-4CDC-BD0C-57BB7075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Vergroot productie plantaardige eiwitten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8829C0-871F-4E28-8BEA-166C926065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nl-NL" smtClean="0"/>
              <a:pPr>
                <a:defRPr/>
              </a:pPr>
              <a:t>24</a:t>
            </a:fld>
            <a:endParaRPr lang="nl-NL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5BD897A-844C-46AB-B127-9020E9831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418736"/>
              </p:ext>
            </p:extLst>
          </p:nvPr>
        </p:nvGraphicFramePr>
        <p:xfrm>
          <a:off x="609600" y="2514600"/>
          <a:ext cx="5410200" cy="3764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565548940"/>
                    </a:ext>
                  </a:extLst>
                </a:gridCol>
              </a:tblGrid>
              <a:tr h="3764070">
                <a:tc>
                  <a:txBody>
                    <a:bodyPr/>
                    <a:lstStyle/>
                    <a:p>
                      <a:pPr marL="1143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50000"/>
                            <a:lumOff val="50000"/>
                          </a:schemeClr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</a:rPr>
                        <a:t>Vergroten lokale productie</a:t>
                      </a:r>
                    </a:p>
                    <a:p>
                      <a:pPr marL="465138" marR="0" lvl="0" indent="-3508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</a:rPr>
                        <a:t>Verbeter business case</a:t>
                      </a:r>
                    </a:p>
                    <a:p>
                      <a:pPr marL="465138" marR="0" lvl="0" indent="-3508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nl-NL" sz="2400" b="0" i="0" dirty="0">
                          <a:solidFill>
                            <a:schemeClr val="tx1"/>
                          </a:solidFill>
                        </a:rPr>
                        <a:t>Stimuleer kwaliteitsverbetering </a:t>
                      </a:r>
                    </a:p>
                    <a:p>
                      <a:pPr marL="465138" marR="0" lvl="0" indent="-3508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endParaRPr lang="nl-NL" sz="2400" b="0" i="0" dirty="0">
                        <a:solidFill>
                          <a:schemeClr val="tx1"/>
                        </a:solidFill>
                      </a:endParaRPr>
                    </a:p>
                    <a:p>
                      <a:pPr marL="1143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50000"/>
                            <a:lumOff val="50000"/>
                          </a:schemeClr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nl-NL" sz="1800" b="1" i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05323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5FAAFA7-8273-4C37-A84A-51FF89ED0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695369"/>
              </p:ext>
            </p:extLst>
          </p:nvPr>
        </p:nvGraphicFramePr>
        <p:xfrm>
          <a:off x="6183682" y="2514600"/>
          <a:ext cx="5398718" cy="3764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98718">
                  <a:extLst>
                    <a:ext uri="{9D8B030D-6E8A-4147-A177-3AD203B41FA5}">
                      <a16:colId xmlns:a16="http://schemas.microsoft.com/office/drawing/2014/main" val="565548940"/>
                    </a:ext>
                  </a:extLst>
                </a:gridCol>
              </a:tblGrid>
              <a:tr h="3764070">
                <a:tc>
                  <a:txBody>
                    <a:bodyPr/>
                    <a:lstStyle/>
                    <a:p>
                      <a:pPr marL="1143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50000"/>
                            <a:lumOff val="50000"/>
                          </a:schemeClr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nl-NL" sz="2400" b="1" i="0" dirty="0">
                          <a:solidFill>
                            <a:schemeClr val="tx1"/>
                          </a:solidFill>
                        </a:rPr>
                        <a:t>Nieuwe / alternatieve eiwitbronnen</a:t>
                      </a:r>
                    </a:p>
                    <a:p>
                      <a:pPr marL="465138" marR="0" lvl="0" indent="-3508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Tx/>
                        <a:buFont typeface="Wingdings" panose="05000000000000000000" pitchFamily="2" charset="2"/>
                        <a:buChar char="q"/>
                        <a:tabLst>
                          <a:tab pos="465138" algn="l"/>
                        </a:tabLst>
                        <a:defRPr/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</a:rPr>
                        <a:t>Flexibiliseer wetgeving </a:t>
                      </a:r>
                    </a:p>
                    <a:p>
                      <a:pPr marL="465138" marR="0" lvl="0" indent="-3508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Tx/>
                        <a:buFont typeface="Wingdings" panose="05000000000000000000" pitchFamily="2" charset="2"/>
                        <a:buChar char="q"/>
                        <a:tabLst>
                          <a:tab pos="465138" algn="l"/>
                        </a:tabLst>
                        <a:defRPr/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</a:rPr>
                        <a:t>Stimuleer innovatie</a:t>
                      </a:r>
                      <a:endParaRPr lang="nl-NL" sz="2800" b="0" i="0" kern="1200" noProof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pPr marL="1143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50000"/>
                            <a:lumOff val="50000"/>
                          </a:schemeClr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nl-NL" sz="1800" b="1" i="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053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506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CA7E99F-7200-4ABC-BDAE-944FB1FF1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03403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50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CA7E99F-7200-4ABC-BDAE-944FB1FF1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AD76F3B-E618-4D7D-BFC0-84C399C604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44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89846-E2C2-4919-9D85-B7D2B9B3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 dirty="0"/>
              <a:t>Stap 2: Begrijp je rol en verantwoordelijkheid</a:t>
            </a:r>
            <a:br>
              <a:rPr lang="nl-NL" sz="4400" dirty="0"/>
            </a:br>
            <a:endParaRPr lang="nl-NL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09E6D4-61C3-4560-952B-30EF924030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nl-NL" smtClean="0"/>
              <a:pPr>
                <a:defRPr/>
              </a:pPr>
              <a:t>25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62AC1-A413-4155-8021-E78CD02EDCD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NL" dirty="0"/>
              <a:t>Een voedseltransitie in 3 ‘simpele’ stappen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63533-1DD5-4915-8209-C213EFE47472}"/>
              </a:ext>
            </a:extLst>
          </p:cNvPr>
          <p:cNvSpPr/>
          <p:nvPr/>
        </p:nvSpPr>
        <p:spPr>
          <a:xfrm>
            <a:off x="609600" y="1828800"/>
            <a:ext cx="3276600" cy="91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Begrijp het </a:t>
            </a:r>
          </a:p>
          <a:p>
            <a:pPr algn="ctr"/>
            <a:r>
              <a:rPr lang="nl-NL" sz="2800" dirty="0"/>
              <a:t>voedsel systeem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5657B-A3C1-4203-9DB6-84DB2B5D62F5}"/>
              </a:ext>
            </a:extLst>
          </p:cNvPr>
          <p:cNvSpPr/>
          <p:nvPr/>
        </p:nvSpPr>
        <p:spPr>
          <a:xfrm>
            <a:off x="4457700" y="1828800"/>
            <a:ext cx="3276600" cy="91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Begrijp de voedseltransitie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5FBB4A-53D3-4DD7-BE8B-EF10A6E7F555}"/>
              </a:ext>
            </a:extLst>
          </p:cNvPr>
          <p:cNvSpPr/>
          <p:nvPr/>
        </p:nvSpPr>
        <p:spPr>
          <a:xfrm>
            <a:off x="8305800" y="1828800"/>
            <a:ext cx="3276600" cy="91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Begrijp je rol &amp; verantwoordelijkheid </a:t>
            </a:r>
          </a:p>
        </p:txBody>
      </p:sp>
      <p:pic>
        <p:nvPicPr>
          <p:cNvPr id="203781" name="Picture 5" descr="Image result for iceberg">
            <a:extLst>
              <a:ext uri="{FF2B5EF4-FFF2-40B4-BE49-F238E27FC236}">
                <a16:creationId xmlns:a16="http://schemas.microsoft.com/office/drawing/2014/main" id="{0F156084-C645-4A0F-99CA-D1A7C7F0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200400"/>
            <a:ext cx="3276600" cy="219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60C2770-7CDC-4917-95A0-978E36702E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82" y="3331893"/>
            <a:ext cx="3574283" cy="193055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7BDC3C3-2CE3-438B-93E9-8E97C7DD74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246" y="3592784"/>
            <a:ext cx="3206153" cy="144292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A34C18D-0427-4713-BD0B-F4BE2BC9B464}"/>
              </a:ext>
            </a:extLst>
          </p:cNvPr>
          <p:cNvSpPr/>
          <p:nvPr/>
        </p:nvSpPr>
        <p:spPr>
          <a:xfrm>
            <a:off x="381000" y="1676400"/>
            <a:ext cx="3656919" cy="3717540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27D94638-30D1-44A7-A685-73ECD0DBDFEC}"/>
              </a:ext>
            </a:extLst>
          </p:cNvPr>
          <p:cNvSpPr/>
          <p:nvPr/>
        </p:nvSpPr>
        <p:spPr>
          <a:xfrm>
            <a:off x="4267881" y="1676400"/>
            <a:ext cx="3656919" cy="3717540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8574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>
            <a:extLst>
              <a:ext uri="{FF2B5EF4-FFF2-40B4-BE49-F238E27FC236}">
                <a16:creationId xmlns:a16="http://schemas.microsoft.com/office/drawing/2014/main" id="{B7B943E5-48E3-4D21-AAFD-FD9E1B26BBF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172172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75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18" name="Object 17" hidden="1">
                        <a:extLst>
                          <a:ext uri="{FF2B5EF4-FFF2-40B4-BE49-F238E27FC236}">
                            <a16:creationId xmlns:a16="http://schemas.microsoft.com/office/drawing/2014/main" id="{B7B943E5-48E3-4D21-AAFD-FD9E1B26BB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816F54AF-8E99-4BC7-A13A-380B168A64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28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213FD-79C3-43BB-9877-3B5FEB6C6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nl-NL" sz="2800" dirty="0"/>
              <a:t>Iedere stakeholder heeft verschillende rollen en verantwoordelijkheden per fase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4CFB7-3C8B-4331-8D30-D9A8A9312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964EE6D-E280-43B6-8D95-3E068ED9C696}"/>
              </a:ext>
            </a:extLst>
          </p:cNvPr>
          <p:cNvGraphicFramePr>
            <a:graphicFrameLocks/>
          </p:cNvGraphicFramePr>
          <p:nvPr/>
        </p:nvGraphicFramePr>
        <p:xfrm>
          <a:off x="624416" y="1434867"/>
          <a:ext cx="10957985" cy="4896716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296873">
                  <a:extLst>
                    <a:ext uri="{9D8B030D-6E8A-4147-A177-3AD203B41FA5}">
                      <a16:colId xmlns:a16="http://schemas.microsoft.com/office/drawing/2014/main" val="3979096121"/>
                    </a:ext>
                  </a:extLst>
                </a:gridCol>
                <a:gridCol w="2415278">
                  <a:extLst>
                    <a:ext uri="{9D8B030D-6E8A-4147-A177-3AD203B41FA5}">
                      <a16:colId xmlns:a16="http://schemas.microsoft.com/office/drawing/2014/main" val="2168953925"/>
                    </a:ext>
                  </a:extLst>
                </a:gridCol>
                <a:gridCol w="2415278">
                  <a:extLst>
                    <a:ext uri="{9D8B030D-6E8A-4147-A177-3AD203B41FA5}">
                      <a16:colId xmlns:a16="http://schemas.microsoft.com/office/drawing/2014/main" val="2679785288"/>
                    </a:ext>
                  </a:extLst>
                </a:gridCol>
                <a:gridCol w="2415278">
                  <a:extLst>
                    <a:ext uri="{9D8B030D-6E8A-4147-A177-3AD203B41FA5}">
                      <a16:colId xmlns:a16="http://schemas.microsoft.com/office/drawing/2014/main" val="2322994764"/>
                    </a:ext>
                  </a:extLst>
                </a:gridCol>
                <a:gridCol w="2415278">
                  <a:extLst>
                    <a:ext uri="{9D8B030D-6E8A-4147-A177-3AD203B41FA5}">
                      <a16:colId xmlns:a16="http://schemas.microsoft.com/office/drawing/2014/main" val="4181850153"/>
                    </a:ext>
                  </a:extLst>
                </a:gridCol>
              </a:tblGrid>
              <a:tr h="534670">
                <a:tc>
                  <a:txBody>
                    <a:bodyPr/>
                    <a:lstStyle/>
                    <a:p>
                      <a:endParaRPr lang="en-US" sz="1200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351087"/>
                  </a:ext>
                </a:extLst>
              </a:tr>
              <a:tr h="848527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/>
                        <a:t>Government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Embrace the crisis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Communicate a long-term vision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Make space for experiments and fund projects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Identify solution principles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Emphasize long-term vision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Challenge market actors on principles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 a launching customer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Recognize market leaders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0650" marR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Develop policy goals and measures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Support platforms Influence behavior of consumers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Change tax incentives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Show political leadership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Announce legislation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Create the new normal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Remove the laggards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499618"/>
                  </a:ext>
                </a:extLst>
              </a:tr>
              <a:tr h="848527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/>
                        <a:t>Industry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Stop denying the issue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Partner with NGOs or other stakeholders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Identify solution principles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Develop sustainable business models 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Engage value chains 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Participate in rankings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Communicate a non-competitive agenda 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Form or join platforms 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Develop a sector strategy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Lobby for the new normal 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Recognize leading politicians 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Comply with legislation 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Take on subsequent issues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45016"/>
                  </a:ext>
                </a:extLst>
              </a:tr>
              <a:tr h="848527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/>
                        <a:t>NGOs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Raise awareness about the crisis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 involved in projects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Campaign against laggards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Set agenda for next steps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Reward first movers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Support pro-active corporate strategies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Name and same laggards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Emphasize its time to move on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Support frontrunners, pressure laggards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Join platforms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 a watchdog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Create transparency about the desired future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Lobby the government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Communicate with policy developers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Monitor progress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Shift attention to new issues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6232462"/>
                  </a:ext>
                </a:extLst>
              </a:tr>
              <a:tr h="8485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/>
                        <a:t>Financial institution</a:t>
                      </a:r>
                    </a:p>
                    <a:p>
                      <a:pPr algn="ctr"/>
                      <a:endParaRPr lang="en-US" sz="1400" b="1" noProof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Donate to charity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projects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 clear about the strategic positioning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Provide funding to frontrunners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Provide financial benefits to sustainable business models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 coalitions in addition to projects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Collaborate with others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Link long term investing to the new normal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Integrate new criteria in grand policies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Exclude unwilling grantees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Communicate potential risks linked to new issues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6550776"/>
                  </a:ext>
                </a:extLst>
              </a:tr>
              <a:tr h="567105"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/>
                        <a:t>Research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Prioritize urgent issues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Identify good practices </a:t>
                      </a:r>
                    </a:p>
                    <a:p>
                      <a:pPr marL="120650" indent="-120650" algn="l" defTabSz="914400" rtl="0" eaLnBrk="1" fontAlgn="b" latinLnBrk="0" hangingPunct="1">
                        <a:spcBef>
                          <a:spcPts val="2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Study underlying problems </a:t>
                      </a:r>
                    </a:p>
                  </a:txBody>
                  <a:tcPr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Showcase best practices 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Investigate failures 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Develop benchmarks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Pressure a change agenda 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Calculate impacts of new normal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Argue for evidence based policy instruments </a:t>
                      </a:r>
                    </a:p>
                    <a:p>
                      <a:pPr marL="120650" marR="0" lvl="0" indent="-12065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Monitor impact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036642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45073E2-B060-4962-9819-C6A3CCC0C9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15" y="4144158"/>
            <a:ext cx="426784" cy="426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D6EF67-26F2-4BF7-A0E1-A3B0C06E9A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37" y="5297534"/>
            <a:ext cx="426786" cy="426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CE359-1CB2-4A79-90D0-09327AA6AA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03" y="2375688"/>
            <a:ext cx="389796" cy="389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E6A88B-61B6-4BCA-8AC7-151B70E46A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40" y="5946603"/>
            <a:ext cx="384980" cy="3849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5A94B8-5D3F-48D3-BCBC-DF82AD0020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02" y="3173498"/>
            <a:ext cx="496210" cy="4962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7779665-A3F8-4A41-A1A7-6305BF093E2F}"/>
              </a:ext>
            </a:extLst>
          </p:cNvPr>
          <p:cNvGrpSpPr/>
          <p:nvPr/>
        </p:nvGrpSpPr>
        <p:grpSpPr>
          <a:xfrm>
            <a:off x="1910026" y="1195210"/>
            <a:ext cx="9657558" cy="668104"/>
            <a:chOff x="468314" y="3645024"/>
            <a:chExt cx="8236897" cy="432000"/>
          </a:xfrm>
        </p:grpSpPr>
        <p:sp>
          <p:nvSpPr>
            <p:cNvPr id="13" name="Chevron 66">
              <a:extLst>
                <a:ext uri="{FF2B5EF4-FFF2-40B4-BE49-F238E27FC236}">
                  <a16:creationId xmlns:a16="http://schemas.microsoft.com/office/drawing/2014/main" id="{49E7A45F-E41E-4A0A-8D73-C3F5C7825BE4}"/>
                </a:ext>
              </a:extLst>
            </p:cNvPr>
            <p:cNvSpPr/>
            <p:nvPr/>
          </p:nvSpPr>
          <p:spPr>
            <a:xfrm>
              <a:off x="6602091" y="3645024"/>
              <a:ext cx="2103120" cy="432000"/>
            </a:xfrm>
            <a:prstGeom prst="chevron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 Light" panose="020F0302020204030204"/>
                </a:rPr>
                <a:t>4. Institutionalization</a:t>
              </a:r>
            </a:p>
          </p:txBody>
        </p:sp>
        <p:sp>
          <p:nvSpPr>
            <p:cNvPr id="14" name="Chevron 65">
              <a:extLst>
                <a:ext uri="{FF2B5EF4-FFF2-40B4-BE49-F238E27FC236}">
                  <a16:creationId xmlns:a16="http://schemas.microsoft.com/office/drawing/2014/main" id="{6F88440A-11C9-4E5F-ABBD-F5A4AF2663E0}"/>
                </a:ext>
              </a:extLst>
            </p:cNvPr>
            <p:cNvSpPr/>
            <p:nvPr/>
          </p:nvSpPr>
          <p:spPr>
            <a:xfrm>
              <a:off x="4557498" y="3645024"/>
              <a:ext cx="2103120" cy="432000"/>
            </a:xfrm>
            <a:prstGeom prst="chevron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 Light" panose="020F0302020204030204"/>
                </a:rPr>
                <a:t>3. Pre-competitive collaboration</a:t>
              </a:r>
            </a:p>
          </p:txBody>
        </p:sp>
        <p:sp>
          <p:nvSpPr>
            <p:cNvPr id="15" name="Chevron 64">
              <a:extLst>
                <a:ext uri="{FF2B5EF4-FFF2-40B4-BE49-F238E27FC236}">
                  <a16:creationId xmlns:a16="http://schemas.microsoft.com/office/drawing/2014/main" id="{AB243025-0937-4774-A0FB-E6548746D3AB}"/>
                </a:ext>
              </a:extLst>
            </p:cNvPr>
            <p:cNvSpPr/>
            <p:nvPr/>
          </p:nvSpPr>
          <p:spPr>
            <a:xfrm>
              <a:off x="2512906" y="3645024"/>
              <a:ext cx="2103120" cy="432000"/>
            </a:xfrm>
            <a:prstGeom prst="chevron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 Light" panose="020F0302020204030204"/>
                </a:rPr>
                <a:t>2. Competitive advantage</a:t>
              </a:r>
            </a:p>
          </p:txBody>
        </p:sp>
        <p:sp>
          <p:nvSpPr>
            <p:cNvPr id="16" name="Pentagon 63">
              <a:extLst>
                <a:ext uri="{FF2B5EF4-FFF2-40B4-BE49-F238E27FC236}">
                  <a16:creationId xmlns:a16="http://schemas.microsoft.com/office/drawing/2014/main" id="{9476F64F-4E6A-4F6D-A2B1-D3694E36394A}"/>
                </a:ext>
              </a:extLst>
            </p:cNvPr>
            <p:cNvSpPr/>
            <p:nvPr/>
          </p:nvSpPr>
          <p:spPr>
            <a:xfrm>
              <a:off x="468314" y="3645024"/>
              <a:ext cx="2103120" cy="432000"/>
            </a:xfrm>
            <a:prstGeom prst="homePlate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 Light" panose="020F0302020204030204"/>
                </a:rPr>
                <a:t>1. Incepti</a:t>
              </a:r>
              <a:r>
                <a:rPr lang="en-US" b="1" kern="0" dirty="0">
                  <a:solidFill>
                    <a:schemeClr val="tx2"/>
                  </a:solidFill>
                  <a:latin typeface="Calibri Light" panose="020F0302020204030204"/>
                </a:rPr>
                <a:t>on</a:t>
              </a:r>
              <a:endParaRPr kumimoji="0" lang="en-US" b="1" i="0" u="none" strike="noStrike" kern="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209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816EC60-DD08-4AC7-9A85-A82773A5F33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65736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00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 hidden="1">
            <a:extLst>
              <a:ext uri="{FF2B5EF4-FFF2-40B4-BE49-F238E27FC236}">
                <a16:creationId xmlns:a16="http://schemas.microsoft.com/office/drawing/2014/main" id="{B4BC0B22-3766-497B-B9E2-7DB7BA5668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4356D-69C3-4054-9A20-8E95FEB30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kan</a:t>
            </a:r>
            <a:r>
              <a:rPr lang="en-US" dirty="0"/>
              <a:t> je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overheid</a:t>
            </a:r>
            <a:r>
              <a:rPr lang="en-US" dirty="0"/>
              <a:t>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20BD58-7D83-4023-8355-D5D354298F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6A333A20-EF00-4099-AD3A-4AF38DD0EB24}"/>
              </a:ext>
            </a:extLst>
          </p:cNvPr>
          <p:cNvGrpSpPr/>
          <p:nvPr/>
        </p:nvGrpSpPr>
        <p:grpSpPr>
          <a:xfrm>
            <a:off x="609601" y="1828800"/>
            <a:ext cx="10972799" cy="1371600"/>
            <a:chOff x="609600" y="1828800"/>
            <a:chExt cx="21008248" cy="915155"/>
          </a:xfrm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B19594C8-A710-45DB-872F-3A4E7A0DFFB9}"/>
                </a:ext>
              </a:extLst>
            </p:cNvPr>
            <p:cNvSpPr/>
            <p:nvPr/>
          </p:nvSpPr>
          <p:spPr>
            <a:xfrm>
              <a:off x="609600" y="1828800"/>
              <a:ext cx="3276600" cy="9144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dirty="0"/>
                <a:t>Wees duidelijk</a:t>
              </a:r>
            </a:p>
          </p:txBody>
        </p:sp>
        <p:sp>
          <p:nvSpPr>
            <p:cNvPr id="18" name="Rectangle 6">
              <a:extLst>
                <a:ext uri="{FF2B5EF4-FFF2-40B4-BE49-F238E27FC236}">
                  <a16:creationId xmlns:a16="http://schemas.microsoft.com/office/drawing/2014/main" id="{3F7E503E-E75F-4998-BFA5-4BCD53F7AF06}"/>
                </a:ext>
              </a:extLst>
            </p:cNvPr>
            <p:cNvSpPr/>
            <p:nvPr/>
          </p:nvSpPr>
          <p:spPr>
            <a:xfrm>
              <a:off x="7696200" y="1829554"/>
              <a:ext cx="3276600" cy="9144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dirty="0"/>
                <a:t>Financieel</a:t>
              </a:r>
            </a:p>
          </p:txBody>
        </p:sp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01F4257F-1B24-4A34-A0B9-2B91A84584E9}"/>
                </a:ext>
              </a:extLst>
            </p:cNvPr>
            <p:cNvSpPr/>
            <p:nvPr/>
          </p:nvSpPr>
          <p:spPr>
            <a:xfrm>
              <a:off x="11239500" y="1829554"/>
              <a:ext cx="3276600" cy="9144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dirty="0"/>
                <a:t>Werk samen</a:t>
              </a: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E271B8AE-9DD6-45F2-B9DC-7AFCC1372A4F}"/>
                </a:ext>
              </a:extLst>
            </p:cNvPr>
            <p:cNvSpPr/>
            <p:nvPr/>
          </p:nvSpPr>
          <p:spPr>
            <a:xfrm>
              <a:off x="4152900" y="1828800"/>
              <a:ext cx="3276600" cy="9144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dirty="0"/>
                <a:t>Regels </a:t>
              </a:r>
            </a:p>
          </p:txBody>
        </p:sp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B2891242-995F-461F-9C56-6B7C65B0C906}"/>
                </a:ext>
              </a:extLst>
            </p:cNvPr>
            <p:cNvSpPr/>
            <p:nvPr/>
          </p:nvSpPr>
          <p:spPr>
            <a:xfrm>
              <a:off x="14782801" y="1829554"/>
              <a:ext cx="3276601" cy="9144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dirty="0"/>
                <a:t>Verander </a:t>
              </a:r>
            </a:p>
            <a:p>
              <a:pPr algn="ctr"/>
              <a:r>
                <a:rPr lang="nl-NL" sz="2800" dirty="0"/>
                <a:t>de context</a:t>
              </a:r>
            </a:p>
          </p:txBody>
        </p:sp>
        <p:sp>
          <p:nvSpPr>
            <p:cNvPr id="28" name="Rectangle 7">
              <a:extLst>
                <a:ext uri="{FF2B5EF4-FFF2-40B4-BE49-F238E27FC236}">
                  <a16:creationId xmlns:a16="http://schemas.microsoft.com/office/drawing/2014/main" id="{82BD220E-D045-4D03-AE9D-8E632FE12D3B}"/>
                </a:ext>
              </a:extLst>
            </p:cNvPr>
            <p:cNvSpPr/>
            <p:nvPr/>
          </p:nvSpPr>
          <p:spPr>
            <a:xfrm>
              <a:off x="18341247" y="1829554"/>
              <a:ext cx="3276601" cy="9144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dirty="0"/>
                <a:t>Informeer</a:t>
              </a:r>
            </a:p>
          </p:txBody>
        </p:sp>
      </p:grpSp>
      <p:sp>
        <p:nvSpPr>
          <p:cNvPr id="30" name="Rectangle 5">
            <a:extLst>
              <a:ext uri="{FF2B5EF4-FFF2-40B4-BE49-F238E27FC236}">
                <a16:creationId xmlns:a16="http://schemas.microsoft.com/office/drawing/2014/main" id="{1E385AED-CE54-4050-97A1-6C0DC1E83D1D}"/>
              </a:ext>
            </a:extLst>
          </p:cNvPr>
          <p:cNvSpPr/>
          <p:nvPr/>
        </p:nvSpPr>
        <p:spPr>
          <a:xfrm>
            <a:off x="609601" y="4931570"/>
            <a:ext cx="1711398" cy="1370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Definieer 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SMART doelstelling</a:t>
            </a: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1DE39B10-D7E5-47AD-966A-2F7E9B84BA62}"/>
              </a:ext>
            </a:extLst>
          </p:cNvPr>
          <p:cNvSpPr/>
          <p:nvPr/>
        </p:nvSpPr>
        <p:spPr>
          <a:xfrm>
            <a:off x="4310997" y="4932700"/>
            <a:ext cx="1711398" cy="1370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Belasting 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Subsidie 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Handel </a:t>
            </a: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337A8CFD-8509-40D5-A268-8079CFECD187}"/>
              </a:ext>
            </a:extLst>
          </p:cNvPr>
          <p:cNvSpPr/>
          <p:nvPr/>
        </p:nvSpPr>
        <p:spPr>
          <a:xfrm>
            <a:off x="6161694" y="4932700"/>
            <a:ext cx="1711398" cy="1370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Standaarden 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Coalities </a:t>
            </a: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914A2A67-BC5E-4754-AD07-8613B0C1174D}"/>
              </a:ext>
            </a:extLst>
          </p:cNvPr>
          <p:cNvSpPr/>
          <p:nvPr/>
        </p:nvSpPr>
        <p:spPr>
          <a:xfrm>
            <a:off x="2460299" y="4931570"/>
            <a:ext cx="1711398" cy="1370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Beleid 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Inkoop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Planning </a:t>
            </a: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AC9D199A-C01D-4591-9700-A3C82F382C88}"/>
              </a:ext>
            </a:extLst>
          </p:cNvPr>
          <p:cNvSpPr/>
          <p:nvPr/>
        </p:nvSpPr>
        <p:spPr>
          <a:xfrm>
            <a:off x="8012393" y="4932700"/>
            <a:ext cx="1711399" cy="1370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Nudging 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Winkels </a:t>
            </a: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D699FE2E-50FF-4D60-9A1A-F1439A523E1A}"/>
              </a:ext>
            </a:extLst>
          </p:cNvPr>
          <p:cNvSpPr/>
          <p:nvPr/>
        </p:nvSpPr>
        <p:spPr>
          <a:xfrm>
            <a:off x="9871001" y="4932700"/>
            <a:ext cx="1711399" cy="1370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Campagne 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Media </a:t>
            </a:r>
          </a:p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Educatie </a:t>
            </a: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25C0DC29-34D9-4EAA-B979-B9B54774E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93" y="3495050"/>
            <a:ext cx="1143000" cy="1143000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9681305B-283F-487D-A807-DAACAC3921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92" y="3484164"/>
            <a:ext cx="1143000" cy="1143000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0B0CF9EF-B4B8-45A8-BB3C-D927D6F54A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08" y="3495051"/>
            <a:ext cx="1143000" cy="1143000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BA8EE995-8764-4C4B-9615-7C03932D7A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158" y="3343101"/>
            <a:ext cx="1370470" cy="1370470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6582DC24-AC6B-4792-BA65-D9E0C5E791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291" y="3456836"/>
            <a:ext cx="1143000" cy="1143000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64777551-DB08-42C1-8E79-B743AD8635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3" y="350735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46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A91FDD-A0CE-429E-ABEB-7D5922DA134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28197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3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hoek 4" hidden="1">
            <a:extLst>
              <a:ext uri="{FF2B5EF4-FFF2-40B4-BE49-F238E27FC236}">
                <a16:creationId xmlns:a16="http://schemas.microsoft.com/office/drawing/2014/main" id="{3CD8D0F5-BF3A-4C54-A99F-62EBC7C6AB5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87394" name="Picture 2" descr="Image result for scale white background">
            <a:extLst>
              <a:ext uri="{FF2B5EF4-FFF2-40B4-BE49-F238E27FC236}">
                <a16:creationId xmlns:a16="http://schemas.microsoft.com/office/drawing/2014/main" id="{719DD57C-6B44-452F-A7EB-4472B9121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8"/>
          <a:stretch/>
        </p:blipFill>
        <p:spPr bwMode="auto">
          <a:xfrm flipH="1">
            <a:off x="6096000" y="4586288"/>
            <a:ext cx="4238624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scale white background">
            <a:extLst>
              <a:ext uri="{FF2B5EF4-FFF2-40B4-BE49-F238E27FC236}">
                <a16:creationId xmlns:a16="http://schemas.microsoft.com/office/drawing/2014/main" id="{C77F7068-CD12-47BB-8700-E11478677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8"/>
          <a:stretch/>
        </p:blipFill>
        <p:spPr bwMode="auto">
          <a:xfrm>
            <a:off x="1857376" y="4586288"/>
            <a:ext cx="4238624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B973A2-A107-419E-88EC-CBA9D0719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0149"/>
            <a:ext cx="10972800" cy="850106"/>
          </a:xfrm>
        </p:spPr>
        <p:txBody>
          <a:bodyPr/>
          <a:lstStyle/>
          <a:p>
            <a:r>
              <a:rPr lang="nl-NL" dirty="0"/>
              <a:t>Wees duidelijk en maak doelstellingen smart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A6B4D4-4EC0-4B3E-B8C2-4580BC38CB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nl-NL" smtClean="0"/>
              <a:pPr>
                <a:defRPr/>
              </a:pPr>
              <a:t>28</a:t>
            </a:fld>
            <a:endParaRPr lang="nl-NL" dirty="0"/>
          </a:p>
        </p:txBody>
      </p:sp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E506A649-3AC4-4137-A01E-B6DEF62598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b="11047"/>
          <a:stretch/>
        </p:blipFill>
        <p:spPr bwMode="auto">
          <a:xfrm>
            <a:off x="4695191" y="4439591"/>
            <a:ext cx="1114870" cy="6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D414653-5138-4144-BF70-450959B03053}"/>
              </a:ext>
            </a:extLst>
          </p:cNvPr>
          <p:cNvGrpSpPr/>
          <p:nvPr/>
        </p:nvGrpSpPr>
        <p:grpSpPr>
          <a:xfrm>
            <a:off x="2168638" y="1564328"/>
            <a:ext cx="1083759" cy="3968643"/>
            <a:chOff x="613703" y="1043485"/>
            <a:chExt cx="1225990" cy="44894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9EC213-D035-4A03-A94D-AF4DBE973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03" y="4891088"/>
              <a:ext cx="1225990" cy="6418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EE39CA-EB45-4D18-95F3-F1888C8D5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03" y="4249823"/>
              <a:ext cx="1225990" cy="6418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19B3AE-E282-4BD7-861A-5EFB66573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03" y="3608555"/>
              <a:ext cx="1225990" cy="6418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8112BC-2809-4E0D-84B3-F9BBA2196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03" y="2967288"/>
              <a:ext cx="1225990" cy="6418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186EEE-2BA2-4F83-92C3-4CFF45076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03" y="2326020"/>
              <a:ext cx="1225990" cy="6418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CAE6FBA-6024-4DA5-87F0-C2CA298B9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61046"/>
            <a:stretch/>
          </p:blipFill>
          <p:spPr>
            <a:xfrm>
              <a:off x="613703" y="1043485"/>
              <a:ext cx="477569" cy="6418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E510C1-DB6C-4307-A688-332F507B6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03" y="1684753"/>
              <a:ext cx="1225990" cy="641880"/>
            </a:xfrm>
            <a:prstGeom prst="rect">
              <a:avLst/>
            </a:prstGeom>
          </p:spPr>
        </p:pic>
      </p:grpSp>
      <p:pic>
        <p:nvPicPr>
          <p:cNvPr id="23" name="Picture 4" descr="Related image">
            <a:extLst>
              <a:ext uri="{FF2B5EF4-FFF2-40B4-BE49-F238E27FC236}">
                <a16:creationId xmlns:a16="http://schemas.microsoft.com/office/drawing/2014/main" id="{F8CC20E6-1D23-4304-88BC-47524EF23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b="11047"/>
          <a:stretch/>
        </p:blipFill>
        <p:spPr bwMode="auto">
          <a:xfrm>
            <a:off x="4695191" y="3840657"/>
            <a:ext cx="1114870" cy="6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Related image">
            <a:extLst>
              <a:ext uri="{FF2B5EF4-FFF2-40B4-BE49-F238E27FC236}">
                <a16:creationId xmlns:a16="http://schemas.microsoft.com/office/drawing/2014/main" id="{A586C9EE-C209-467C-B059-E0F7E94C9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9" t="17503" b="11047"/>
          <a:stretch/>
        </p:blipFill>
        <p:spPr bwMode="auto">
          <a:xfrm>
            <a:off x="5181602" y="2642789"/>
            <a:ext cx="628461" cy="6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lated image">
            <a:extLst>
              <a:ext uri="{FF2B5EF4-FFF2-40B4-BE49-F238E27FC236}">
                <a16:creationId xmlns:a16="http://schemas.microsoft.com/office/drawing/2014/main" id="{7B452AAC-2367-469D-B676-F08B6BD11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b="11047"/>
          <a:stretch/>
        </p:blipFill>
        <p:spPr bwMode="auto">
          <a:xfrm>
            <a:off x="4695191" y="3241723"/>
            <a:ext cx="1114870" cy="6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863F13F-80CD-48DD-B24A-09BB219464D0}"/>
              </a:ext>
            </a:extLst>
          </p:cNvPr>
          <p:cNvGrpSpPr/>
          <p:nvPr/>
        </p:nvGrpSpPr>
        <p:grpSpPr>
          <a:xfrm>
            <a:off x="6446742" y="2805082"/>
            <a:ext cx="1083759" cy="2268027"/>
            <a:chOff x="613703" y="2967288"/>
            <a:chExt cx="1225990" cy="25656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92C378-FD53-4E82-8026-D9800804E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03" y="4891088"/>
              <a:ext cx="1225990" cy="6418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4A3C291-4FC7-4D22-9B34-453C2D84F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03" y="4249823"/>
              <a:ext cx="1225990" cy="64188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9974C3F-4FCD-42BB-8768-B2671B2F6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03" y="3608555"/>
              <a:ext cx="1225990" cy="6418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633BCAE-3B53-4C52-8B48-D663C129C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03" y="2967288"/>
              <a:ext cx="1225990" cy="641880"/>
            </a:xfrm>
            <a:prstGeom prst="rect">
              <a:avLst/>
            </a:prstGeom>
          </p:spPr>
        </p:pic>
      </p:grpSp>
      <p:pic>
        <p:nvPicPr>
          <p:cNvPr id="34" name="Picture 4" descr="Related image">
            <a:extLst>
              <a:ext uri="{FF2B5EF4-FFF2-40B4-BE49-F238E27FC236}">
                <a16:creationId xmlns:a16="http://schemas.microsoft.com/office/drawing/2014/main" id="{ED2505EB-1A69-49AB-9DA3-D33BB4E42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b="11047"/>
          <a:stretch/>
        </p:blipFill>
        <p:spPr bwMode="auto">
          <a:xfrm>
            <a:off x="8901436" y="4894099"/>
            <a:ext cx="1114870" cy="6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elated image">
            <a:extLst>
              <a:ext uri="{FF2B5EF4-FFF2-40B4-BE49-F238E27FC236}">
                <a16:creationId xmlns:a16="http://schemas.microsoft.com/office/drawing/2014/main" id="{31A52E0E-C334-4BC6-B49F-B5EA59FF3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b="11047"/>
          <a:stretch/>
        </p:blipFill>
        <p:spPr bwMode="auto">
          <a:xfrm>
            <a:off x="8901436" y="4291885"/>
            <a:ext cx="1114870" cy="6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elated image">
            <a:extLst>
              <a:ext uri="{FF2B5EF4-FFF2-40B4-BE49-F238E27FC236}">
                <a16:creationId xmlns:a16="http://schemas.microsoft.com/office/drawing/2014/main" id="{2110BF6E-EF57-4ED1-A29C-D34B6C8A6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b="11047"/>
          <a:stretch/>
        </p:blipFill>
        <p:spPr bwMode="auto">
          <a:xfrm>
            <a:off x="8901436" y="3689671"/>
            <a:ext cx="1114870" cy="6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elated image">
            <a:extLst>
              <a:ext uri="{FF2B5EF4-FFF2-40B4-BE49-F238E27FC236}">
                <a16:creationId xmlns:a16="http://schemas.microsoft.com/office/drawing/2014/main" id="{0F957FCC-12E0-48DA-B632-6F8EF83A6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b="11047"/>
          <a:stretch/>
        </p:blipFill>
        <p:spPr bwMode="auto">
          <a:xfrm>
            <a:off x="8901436" y="3087457"/>
            <a:ext cx="1114870" cy="6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elated image">
            <a:extLst>
              <a:ext uri="{FF2B5EF4-FFF2-40B4-BE49-F238E27FC236}">
                <a16:creationId xmlns:a16="http://schemas.microsoft.com/office/drawing/2014/main" id="{D04099A8-AFB5-4B79-B54F-1B0B4F568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b="11047"/>
          <a:stretch/>
        </p:blipFill>
        <p:spPr bwMode="auto">
          <a:xfrm>
            <a:off x="8901436" y="2485243"/>
            <a:ext cx="1114870" cy="6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elated image">
            <a:extLst>
              <a:ext uri="{FF2B5EF4-FFF2-40B4-BE49-F238E27FC236}">
                <a16:creationId xmlns:a16="http://schemas.microsoft.com/office/drawing/2014/main" id="{994715A0-B92E-4643-899D-B5C622DB3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b="11047"/>
          <a:stretch/>
        </p:blipFill>
        <p:spPr bwMode="auto">
          <a:xfrm>
            <a:off x="8901436" y="1883029"/>
            <a:ext cx="1114870" cy="6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AE24CF30-F820-4E14-8772-A73DA72C5A90}"/>
              </a:ext>
            </a:extLst>
          </p:cNvPr>
          <p:cNvSpPr/>
          <p:nvPr/>
        </p:nvSpPr>
        <p:spPr>
          <a:xfrm rot="5400000">
            <a:off x="4869656" y="3255168"/>
            <a:ext cx="2438400" cy="166688"/>
          </a:xfrm>
          <a:prstGeom prst="triangl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78B30655-53EA-48C5-ADC5-2AD85F9A97D6}"/>
              </a:ext>
            </a:extLst>
          </p:cNvPr>
          <p:cNvSpPr/>
          <p:nvPr/>
        </p:nvSpPr>
        <p:spPr>
          <a:xfrm>
            <a:off x="4695735" y="5756080"/>
            <a:ext cx="838199" cy="220928"/>
          </a:xfrm>
          <a:prstGeom prst="borderCallout1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42" name="Callout: Line 41">
            <a:extLst>
              <a:ext uri="{FF2B5EF4-FFF2-40B4-BE49-F238E27FC236}">
                <a16:creationId xmlns:a16="http://schemas.microsoft.com/office/drawing/2014/main" id="{F4DBC2E0-6B06-4D3E-AD29-B442B1336D85}"/>
              </a:ext>
            </a:extLst>
          </p:cNvPr>
          <p:cNvSpPr/>
          <p:nvPr/>
        </p:nvSpPr>
        <p:spPr>
          <a:xfrm>
            <a:off x="9141142" y="5923672"/>
            <a:ext cx="838199" cy="220928"/>
          </a:xfrm>
          <a:prstGeom prst="borderCallout1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 dirty="0">
                <a:solidFill>
                  <a:schemeClr val="tx1"/>
                </a:solidFill>
              </a:rPr>
              <a:t>2030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EDF5351-B03D-4887-B5E2-720BBA509147}"/>
              </a:ext>
            </a:extLst>
          </p:cNvPr>
          <p:cNvSpPr txBox="1"/>
          <p:nvPr/>
        </p:nvSpPr>
        <p:spPr>
          <a:xfrm>
            <a:off x="3334613" y="4531792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B050"/>
                </a:solidFill>
              </a:rPr>
              <a:t>63 : 37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4E15EA-5227-44FF-8421-A2FCD7F404A8}"/>
              </a:ext>
            </a:extLst>
          </p:cNvPr>
          <p:cNvSpPr txBox="1"/>
          <p:nvPr/>
        </p:nvSpPr>
        <p:spPr>
          <a:xfrm>
            <a:off x="7485787" y="4521659"/>
            <a:ext cx="163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i="1" dirty="0">
                <a:solidFill>
                  <a:srgbClr val="00B050"/>
                </a:solidFill>
              </a:rPr>
              <a:t>40 : 60</a:t>
            </a:r>
          </a:p>
        </p:txBody>
      </p:sp>
    </p:spTree>
    <p:extLst>
      <p:ext uri="{BB962C8B-B14F-4D97-AF65-F5344CB8AC3E}">
        <p14:creationId xmlns:p14="http://schemas.microsoft.com/office/powerpoint/2010/main" val="1259484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0AB63F0-EC95-4EFC-AEA7-B285918A552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55062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44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id="{0DF318DE-3861-4BA3-96ED-28E7D3BE87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210D11-25DA-4798-B2C9-0F929234F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Maak een gezond en duurzaam dieet een beleid-prioriteit 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081AD9D-EE57-4D0B-8306-C706FF95F6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pic>
        <p:nvPicPr>
          <p:cNvPr id="244741" name="Picture 5" descr="Image result for gezond dieet">
            <a:extLst>
              <a:ext uri="{FF2B5EF4-FFF2-40B4-BE49-F238E27FC236}">
                <a16:creationId xmlns:a16="http://schemas.microsoft.com/office/drawing/2014/main" id="{C0589C17-0281-408B-BFF2-080550CF2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38200"/>
            <a:ext cx="493395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07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CA7E99F-7200-4ABC-BDAE-944FB1FF19E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84701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06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CA7E99F-7200-4ABC-BDAE-944FB1FF1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AD76F3B-E618-4D7D-BFC0-84C399C604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44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89846-E2C2-4919-9D85-B7D2B9B3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 dirty="0"/>
              <a:t>Stap 1: Begrijp het voedsel systeem</a:t>
            </a:r>
            <a:br>
              <a:rPr lang="nl-NL" sz="4400" dirty="0"/>
            </a:br>
            <a:endParaRPr lang="nl-NL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09E6D4-61C3-4560-952B-30EF924030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62AC1-A413-4155-8021-E78CD02EDCD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NL" dirty="0"/>
              <a:t>Een voedseltransitie in 3 ‘simpele’ stappen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63533-1DD5-4915-8209-C213EFE47472}"/>
              </a:ext>
            </a:extLst>
          </p:cNvPr>
          <p:cNvSpPr/>
          <p:nvPr/>
        </p:nvSpPr>
        <p:spPr>
          <a:xfrm>
            <a:off x="609600" y="1828800"/>
            <a:ext cx="3276600" cy="91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Begrijp het </a:t>
            </a:r>
          </a:p>
          <a:p>
            <a:pPr algn="ctr"/>
            <a:r>
              <a:rPr lang="nl-NL" sz="2800" dirty="0"/>
              <a:t>voedsel systeem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5657B-A3C1-4203-9DB6-84DB2B5D62F5}"/>
              </a:ext>
            </a:extLst>
          </p:cNvPr>
          <p:cNvSpPr/>
          <p:nvPr/>
        </p:nvSpPr>
        <p:spPr>
          <a:xfrm>
            <a:off x="4457700" y="1828800"/>
            <a:ext cx="3276600" cy="91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Begrijp de voedseltransitie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5FBB4A-53D3-4DD7-BE8B-EF10A6E7F555}"/>
              </a:ext>
            </a:extLst>
          </p:cNvPr>
          <p:cNvSpPr/>
          <p:nvPr/>
        </p:nvSpPr>
        <p:spPr>
          <a:xfrm>
            <a:off x="8305800" y="1828800"/>
            <a:ext cx="3276600" cy="91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Begrijp je rol &amp; verantwoordelijkheid </a:t>
            </a:r>
          </a:p>
        </p:txBody>
      </p:sp>
      <p:pic>
        <p:nvPicPr>
          <p:cNvPr id="203781" name="Picture 5" descr="Image result for iceberg">
            <a:extLst>
              <a:ext uri="{FF2B5EF4-FFF2-40B4-BE49-F238E27FC236}">
                <a16:creationId xmlns:a16="http://schemas.microsoft.com/office/drawing/2014/main" id="{0F156084-C645-4A0F-99CA-D1A7C7F0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200400"/>
            <a:ext cx="3276600" cy="219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60C2770-7CDC-4917-95A0-978E36702E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82" y="3331893"/>
            <a:ext cx="3574283" cy="193055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7BDC3C3-2CE3-438B-93E9-8E97C7DD74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246" y="3592784"/>
            <a:ext cx="3206153" cy="144292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A34C18D-0427-4713-BD0B-F4BE2BC9B464}"/>
              </a:ext>
            </a:extLst>
          </p:cNvPr>
          <p:cNvSpPr/>
          <p:nvPr/>
        </p:nvSpPr>
        <p:spPr>
          <a:xfrm>
            <a:off x="4344081" y="1676400"/>
            <a:ext cx="3656919" cy="3717540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27D94638-30D1-44A7-A685-73ECD0DBDFEC}"/>
              </a:ext>
            </a:extLst>
          </p:cNvPr>
          <p:cNvSpPr/>
          <p:nvPr/>
        </p:nvSpPr>
        <p:spPr>
          <a:xfrm>
            <a:off x="8150862" y="1676400"/>
            <a:ext cx="3656919" cy="3717540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555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5B33552-6998-43FF-9010-255A0D3F9CF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12616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9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id="{606AC0E4-AA7C-4384-954F-5A4CA67923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120F74-E34E-48D5-8A5A-F281F3F8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Leg verantwoordelijkheid niet bij het individu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1B167C6-C5F3-4F0E-9627-47223D7333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2EA8A9-5EA1-483B-95B6-B6A0CFD5C84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4E75232-FB0D-4221-A306-2D07613C0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45766" name="Picture 6" descr="Image result for consument keuze">
            <a:extLst>
              <a:ext uri="{FF2B5EF4-FFF2-40B4-BE49-F238E27FC236}">
                <a16:creationId xmlns:a16="http://schemas.microsoft.com/office/drawing/2014/main" id="{6D9EF61A-FA57-4C52-9E2E-89E16861E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0"/>
          <a:stretch/>
        </p:blipFill>
        <p:spPr bwMode="auto">
          <a:xfrm>
            <a:off x="466060" y="1085697"/>
            <a:ext cx="11125200" cy="523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78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DEA0312-31EC-4593-A78C-31EC99F9C15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438781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9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id="{C736AFB8-62D4-4F13-B2F4-E3746DBFAC6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091371-3F6A-4A27-B48B-E80C04F26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Leg verantwoordelijkheid niet bij de industrie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4D303D9-E77A-48F2-9C0B-B6995B8C23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7BCC5F7-846B-49FD-93B4-D734D681008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EB5D64F-4299-45F2-85B6-4EBA1EF74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46788" name="Picture 4" descr="Image result for vlees industrie">
            <a:extLst>
              <a:ext uri="{FF2B5EF4-FFF2-40B4-BE49-F238E27FC236}">
                <a16:creationId xmlns:a16="http://schemas.microsoft.com/office/drawing/2014/main" id="{A1E01550-BC12-47A3-8B97-EE6389902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836"/>
            <a:ext cx="121920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97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0359DB3-2264-4C14-A54C-9E87FF8937E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057076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15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id="{85FF2D05-3C05-4F92-AF44-BC915485644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5AFAEA-7E66-4E00-89E0-DC6205D1D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Overheid dienen een actieve rol te nemen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545267B-004B-433C-B42D-EB34EC340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4A24409-38E3-425F-ABEC-CAAD8D37685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47812" name="Picture 4" descr="Image result for provincie noord holland">
            <a:extLst>
              <a:ext uri="{FF2B5EF4-FFF2-40B4-BE49-F238E27FC236}">
                <a16:creationId xmlns:a16="http://schemas.microsoft.com/office/drawing/2014/main" id="{3282B2FB-A3F8-4F12-948B-7A4D28DF8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9607296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989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42B9DC4-B0B0-460F-A149-939C46C57B2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552147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37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id="{4A03F892-8E88-44E9-97BA-CC28B38AD15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5AA9F1-BBEA-4C6C-909A-76E6D74BC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Interventies op scholen hebben grote impact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F7CDA3F-54BB-4CF1-BC21-25620FCDF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D6DCEFD-5DF2-48F8-BC74-11CFCC9C519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F41A95E-FF2D-413C-9BC4-CBA145754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4" descr="Image result for school eten">
            <a:extLst>
              <a:ext uri="{FF2B5EF4-FFF2-40B4-BE49-F238E27FC236}">
                <a16:creationId xmlns:a16="http://schemas.microsoft.com/office/drawing/2014/main" id="{FFF10929-8F2C-4A82-A3BA-E32495B67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61"/>
          <a:stretch/>
        </p:blipFill>
        <p:spPr bwMode="auto">
          <a:xfrm>
            <a:off x="342900" y="1124744"/>
            <a:ext cx="11658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249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4881F87-00C9-46BC-8F6A-599247B6CA8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106701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60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id="{B26BB7E0-6F10-421D-8E2E-88310DA9E6B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E90BB6-967C-4CF3-AFD1-849414655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holistische aanpak werkt het best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A75D44D-E67A-434F-872F-5BF095B8BA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81128F2-6B3F-4173-83BB-169C1F7D85A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BFF99E1-E255-4290-B25E-B079E706E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A60F37C-7128-4044-9238-106B509EF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1952836"/>
            <a:ext cx="7088951" cy="382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1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9C1DEB7-CDCF-4686-93B6-3366EA280A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61665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887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hoek 5" hidden="1">
            <a:extLst>
              <a:ext uri="{FF2B5EF4-FFF2-40B4-BE49-F238E27FC236}">
                <a16:creationId xmlns:a16="http://schemas.microsoft.com/office/drawing/2014/main" id="{248CE55D-4E40-406C-AAAF-8F3895026FC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9E4F29-F78F-40C5-ABF1-8CE49D2C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Maak de doelen meetbaar (en meet ze ook) 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6B875AA-DBFC-47A1-9172-5501A8DB2D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4F1A60B-0DD8-47FE-9A55-E46206F6B99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CA2AB6E-BC05-4585-9409-0CCBB143C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50884" name="Picture 4">
            <a:extLst>
              <a:ext uri="{FF2B5EF4-FFF2-40B4-BE49-F238E27FC236}">
                <a16:creationId xmlns:a16="http://schemas.microsoft.com/office/drawing/2014/main" id="{16E2BA61-0D0A-4927-992D-53ADFC3B5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" b="19953"/>
          <a:stretch/>
        </p:blipFill>
        <p:spPr bwMode="auto">
          <a:xfrm>
            <a:off x="1143000" y="1402669"/>
            <a:ext cx="9601200" cy="462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33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524A3AD-EE2A-4C0A-A903-EF7CB1E181E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108470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16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 hidden="1">
            <a:extLst>
              <a:ext uri="{FF2B5EF4-FFF2-40B4-BE49-F238E27FC236}">
                <a16:creationId xmlns:a16="http://schemas.microsoft.com/office/drawing/2014/main" id="{F7DB7186-7867-44F0-9D16-EFD334BEC4E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6E3844-18C9-4660-92DE-C209803C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weten?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D6817D7-0E67-492B-8859-83A030111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33061E-96DA-40D9-9D3E-FE53A4F6CCD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487CDD3-522D-431B-8E31-62E30BAEB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1295400"/>
            <a:ext cx="5854700" cy="439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EBB5DCD-F12E-4E6D-AA4E-58A86F8EEC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2149" y="471091"/>
            <a:ext cx="5020251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4663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1D6000C-8E0E-47DF-8DAC-5D3243ED83C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21690975"/>
              </p:ext>
            </p:extLst>
          </p:nvPr>
        </p:nvGraphicFramePr>
        <p:xfrm>
          <a:off x="1525192" y="85844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8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1D6000C-8E0E-47DF-8DAC-5D3243ED83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192" y="85844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2B34CEC-4753-441A-8CBC-6919B11F1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1" y="857251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28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194" name="Title 1">
            <a:extLst>
              <a:ext uri="{FF2B5EF4-FFF2-40B4-BE49-F238E27FC236}">
                <a16:creationId xmlns:a16="http://schemas.microsoft.com/office/drawing/2014/main" id="{CFB675DB-1E22-40B4-8261-8CBEBBD00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0670"/>
            <a:ext cx="11277600" cy="850106"/>
          </a:xfrm>
        </p:spPr>
        <p:txBody>
          <a:bodyPr anchor="ctr">
            <a:noAutofit/>
          </a:bodyPr>
          <a:lstStyle/>
          <a:p>
            <a:r>
              <a:rPr lang="nl-NL" altLang="en-US" sz="2800" dirty="0"/>
              <a:t>“</a:t>
            </a:r>
            <a:r>
              <a:rPr lang="nl-NL" altLang="en-US" sz="2800" dirty="0" err="1"/>
              <a:t>If</a:t>
            </a:r>
            <a:r>
              <a:rPr lang="nl-NL" altLang="en-US" sz="2800" dirty="0"/>
              <a:t> </a:t>
            </a:r>
            <a:r>
              <a:rPr lang="nl-NL" altLang="en-US" sz="2800" dirty="0" err="1"/>
              <a:t>you</a:t>
            </a:r>
            <a:r>
              <a:rPr lang="nl-NL" altLang="en-US" sz="2800" dirty="0"/>
              <a:t> want a different </a:t>
            </a:r>
            <a:r>
              <a:rPr lang="nl-NL" altLang="en-US" sz="2800" dirty="0" err="1"/>
              <a:t>outcome</a:t>
            </a:r>
            <a:r>
              <a:rPr lang="nl-NL" altLang="en-US" sz="2800" dirty="0"/>
              <a:t>, </a:t>
            </a:r>
            <a:r>
              <a:rPr lang="nl-NL" altLang="en-US" sz="2800" dirty="0" err="1"/>
              <a:t>you</a:t>
            </a:r>
            <a:r>
              <a:rPr lang="nl-NL" altLang="en-US" sz="2800" dirty="0"/>
              <a:t> have </a:t>
            </a:r>
            <a:r>
              <a:rPr lang="nl-NL" altLang="en-US" sz="2800" dirty="0" err="1"/>
              <a:t>to</a:t>
            </a:r>
            <a:r>
              <a:rPr lang="nl-NL" altLang="en-US" sz="2800" dirty="0"/>
              <a:t> change the </a:t>
            </a:r>
            <a:r>
              <a:rPr lang="nl-NL" altLang="en-US" sz="2800" dirty="0" err="1"/>
              <a:t>rules</a:t>
            </a:r>
            <a:r>
              <a:rPr lang="nl-NL" altLang="en-US" sz="2800" dirty="0"/>
              <a:t> of the game”</a:t>
            </a:r>
          </a:p>
        </p:txBody>
      </p:sp>
      <p:sp>
        <p:nvSpPr>
          <p:cNvPr id="8195" name="Slide Number Placeholder 2">
            <a:extLst>
              <a:ext uri="{FF2B5EF4-FFF2-40B4-BE49-F238E27FC236}">
                <a16:creationId xmlns:a16="http://schemas.microsoft.com/office/drawing/2014/main" id="{8E9AB4FB-7DAB-4884-A0C3-3B8C58E5BC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35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17910" indent="-160735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42938" indent="-128588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00113" indent="-128588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157288" indent="-128588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414463" indent="-128588" defTabSz="257175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671638" indent="-128588" defTabSz="257175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928813" indent="-128588" defTabSz="257175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185988" indent="-128588" defTabSz="257175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08B603D-852F-411F-A159-2BC28C2F5CE1}" type="slidenum">
              <a:rPr lang="nl-NL" altLang="en-US" sz="788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37</a:t>
            </a:fld>
            <a:endParaRPr lang="nl-NL" altLang="en-US" sz="788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59DE64-EA2E-4259-BAF1-87D1EAA3434C}"/>
              </a:ext>
            </a:extLst>
          </p:cNvPr>
          <p:cNvSpPr/>
          <p:nvPr/>
        </p:nvSpPr>
        <p:spPr>
          <a:xfrm>
            <a:off x="609600" y="4168676"/>
            <a:ext cx="6486085" cy="1374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>
              <a:spcBef>
                <a:spcPts val="675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nl-NL" sz="2800" b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>
              <a:spcBef>
                <a:spcPts val="675"/>
              </a:spcBef>
              <a:buClr>
                <a:schemeClr val="tx2"/>
              </a:buClr>
              <a:defRPr/>
            </a:pPr>
            <a:r>
              <a:rPr lang="nl-NL" sz="2800" b="1" dirty="0">
                <a:solidFill>
                  <a:schemeClr val="tx1"/>
                </a:solidFill>
                <a:cs typeface="Calibri" panose="020F0502020204030204" pitchFamily="34" charset="0"/>
              </a:rPr>
              <a:t>Laure Heilbron</a:t>
            </a:r>
          </a:p>
          <a:p>
            <a:pPr marL="257175" indent="-257175">
              <a:spcBef>
                <a:spcPts val="675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nl-NL" sz="2000" dirty="0" err="1">
                <a:solidFill>
                  <a:schemeClr val="tx1"/>
                </a:solidFill>
                <a:cs typeface="Calibri" panose="020F0502020204030204" pitchFamily="34" charset="0"/>
              </a:rPr>
              <a:t>Principal</a:t>
            </a:r>
            <a:r>
              <a:rPr lang="nl-NL" sz="2000" dirty="0">
                <a:solidFill>
                  <a:schemeClr val="tx1"/>
                </a:solidFill>
                <a:cs typeface="Calibri" panose="020F0502020204030204" pitchFamily="34" charset="0"/>
              </a:rPr>
              <a:t> NewForesight</a:t>
            </a:r>
          </a:p>
          <a:p>
            <a:pPr marL="257175" indent="-257175">
              <a:spcBef>
                <a:spcPts val="675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schemeClr val="tx1"/>
                </a:solidFill>
                <a:cs typeface="Calibri" panose="020F0502020204030204" pitchFamily="34" charset="0"/>
              </a:rPr>
              <a:t>Lid van de </a:t>
            </a:r>
            <a:r>
              <a:rPr lang="nl-NL" sz="2000" dirty="0" err="1">
                <a:solidFill>
                  <a:schemeClr val="tx1"/>
                </a:solidFill>
                <a:cs typeface="Calibri" panose="020F0502020204030204" pitchFamily="34" charset="0"/>
              </a:rPr>
              <a:t>WorldConnectors</a:t>
            </a:r>
            <a:r>
              <a:rPr lang="nl-NL" sz="20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cs typeface="Calibri" panose="020F0502020204030204" pitchFamily="34" charset="0"/>
              </a:rPr>
              <a:t>thinkcubator</a:t>
            </a:r>
            <a:r>
              <a:rPr lang="nl-NL" sz="2000" dirty="0">
                <a:solidFill>
                  <a:schemeClr val="tx1"/>
                </a:solidFill>
                <a:cs typeface="Calibri" panose="020F0502020204030204" pitchFamily="34" charset="0"/>
              </a:rPr>
              <a:t>  </a:t>
            </a:r>
          </a:p>
          <a:p>
            <a:pPr marL="257175" indent="-257175">
              <a:spcBef>
                <a:spcPts val="675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schemeClr val="tx1"/>
                </a:solidFill>
                <a:cs typeface="Calibri" panose="020F0502020204030204" pitchFamily="34" charset="0"/>
              </a:rPr>
              <a:t>Voormalig Directeur </a:t>
            </a:r>
            <a:r>
              <a:rPr lang="nl-NL" sz="2000" dirty="0" err="1">
                <a:solidFill>
                  <a:schemeClr val="tx1"/>
                </a:solidFill>
                <a:cs typeface="Calibri" panose="020F0502020204030204" pitchFamily="34" charset="0"/>
              </a:rPr>
              <a:t>Organic</a:t>
            </a:r>
            <a:r>
              <a:rPr lang="nl-NL" sz="20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cs typeface="Calibri" panose="020F0502020204030204" pitchFamily="34" charset="0"/>
              </a:rPr>
              <a:t>Cotton</a:t>
            </a:r>
            <a:r>
              <a:rPr lang="nl-NL" sz="2000" dirty="0">
                <a:solidFill>
                  <a:schemeClr val="tx1"/>
                </a:solidFill>
                <a:cs typeface="Calibri" panose="020F0502020204030204" pitchFamily="34" charset="0"/>
              </a:rPr>
              <a:t> Accelerator </a:t>
            </a:r>
          </a:p>
          <a:p>
            <a:pPr marL="257175" indent="-257175">
              <a:spcBef>
                <a:spcPts val="675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schemeClr val="tx1"/>
                </a:solidFill>
                <a:cs typeface="Calibri" panose="020F0502020204030204" pitchFamily="34" charset="0"/>
              </a:rPr>
              <a:t>Voormalig Zakelijk Directeur </a:t>
            </a:r>
            <a:r>
              <a:rPr lang="nl-NL" sz="2000" dirty="0" err="1">
                <a:solidFill>
                  <a:schemeClr val="tx1"/>
                </a:solidFill>
                <a:cs typeface="Calibri" panose="020F0502020204030204" pitchFamily="34" charset="0"/>
              </a:rPr>
              <a:t>Social</a:t>
            </a:r>
            <a:r>
              <a:rPr lang="nl-NL" sz="2000" dirty="0">
                <a:solidFill>
                  <a:schemeClr val="tx1"/>
                </a:solidFill>
                <a:cs typeface="Calibri" panose="020F0502020204030204" pitchFamily="34" charset="0"/>
              </a:rPr>
              <a:t> Impact </a:t>
            </a:r>
            <a:r>
              <a:rPr lang="nl-NL" sz="2000" dirty="0" err="1">
                <a:solidFill>
                  <a:schemeClr val="tx1"/>
                </a:solidFill>
                <a:cs typeface="Calibri" panose="020F0502020204030204" pitchFamily="34" charset="0"/>
              </a:rPr>
              <a:t>Factory</a:t>
            </a:r>
            <a:endParaRPr lang="nl-NL" sz="20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8208" name="Content Placeholder 6">
            <a:extLst>
              <a:ext uri="{FF2B5EF4-FFF2-40B4-BE49-F238E27FC236}">
                <a16:creationId xmlns:a16="http://schemas.microsoft.com/office/drawing/2014/main" id="{DF9A19B9-7047-4CE8-96EE-1DCF078A270C}"/>
              </a:ext>
            </a:extLst>
          </p:cNvPr>
          <p:cNvSpPr txBox="1">
            <a:spLocks/>
          </p:cNvSpPr>
          <p:nvPr/>
        </p:nvSpPr>
        <p:spPr bwMode="auto">
          <a:xfrm>
            <a:off x="2815519" y="1761899"/>
            <a:ext cx="6185305" cy="38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endParaRPr lang="nl-NL" altLang="en-US" sz="1350" b="1" dirty="0">
              <a:solidFill>
                <a:schemeClr val="tx2"/>
              </a:solidFill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29F2B613-6D66-4CB3-8B58-5675E4BCF69C}"/>
              </a:ext>
            </a:extLst>
          </p:cNvPr>
          <p:cNvSpPr/>
          <p:nvPr/>
        </p:nvSpPr>
        <p:spPr>
          <a:xfrm>
            <a:off x="5994400" y="2455013"/>
            <a:ext cx="5554804" cy="1374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75"/>
              </a:spcBef>
              <a:buClr>
                <a:schemeClr val="tx2"/>
              </a:buClr>
              <a:defRPr/>
            </a:pPr>
            <a:r>
              <a:rPr lang="nl-NL" sz="2800" dirty="0">
                <a:solidFill>
                  <a:schemeClr val="tx1"/>
                </a:solidFill>
                <a:cs typeface="Calibri" panose="020F0502020204030204" pitchFamily="34" charset="0"/>
                <a:hlinkClick r:id="rId7"/>
              </a:rPr>
              <a:t>www.newforesight.com</a:t>
            </a:r>
            <a:r>
              <a:rPr lang="nl-NL" sz="28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</a:p>
          <a:p>
            <a:pPr algn="ctr">
              <a:spcBef>
                <a:spcPts val="675"/>
              </a:spcBef>
              <a:buClr>
                <a:schemeClr val="tx2"/>
              </a:buClr>
              <a:defRPr/>
            </a:pPr>
            <a:endParaRPr lang="nl-NL" sz="28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ctr">
              <a:spcBef>
                <a:spcPts val="675"/>
              </a:spcBef>
              <a:buClr>
                <a:schemeClr val="tx2"/>
              </a:buClr>
              <a:defRPr/>
            </a:pPr>
            <a:r>
              <a:rPr lang="nl-NL" sz="2800" dirty="0">
                <a:solidFill>
                  <a:schemeClr val="tx1"/>
                </a:solidFill>
                <a:cs typeface="Calibri" panose="020F0502020204030204" pitchFamily="34" charset="0"/>
                <a:hlinkClick r:id="rId8"/>
              </a:rPr>
              <a:t>Laure.heilbron@newforesight.com</a:t>
            </a:r>
            <a:r>
              <a:rPr lang="nl-NL" sz="28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7C77E5F-6935-46EB-B9A7-10493AA14E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6" y="1708948"/>
            <a:ext cx="3395804" cy="22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10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39525FA-1237-46BC-87B3-CD54EE73B23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0371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56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hthoek 21" hidden="1">
            <a:extLst>
              <a:ext uri="{FF2B5EF4-FFF2-40B4-BE49-F238E27FC236}">
                <a16:creationId xmlns:a16="http://schemas.microsoft.com/office/drawing/2014/main" id="{FECDC80F-5B64-40D9-A30F-6EEF52CED21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6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1ADB413-F5AF-454A-9FD9-6E4B89074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Wat doet een goed ‘voedselsysteem’ eigenlijk? </a:t>
            </a:r>
            <a:br>
              <a:rPr lang="nl-NL" sz="3600" dirty="0"/>
            </a:b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C3CEC2-E6B6-451A-9193-011D56313C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FC7C1-254E-4F71-BEEB-7CB6AFDF97FC}" type="slidenum">
              <a:rPr lang="en-GB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4</a:t>
            </a:fld>
            <a:endParaRPr lang="en-GB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5A2F70A0-0044-4684-B02B-55E9DD9FAD7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1599072-02CE-4EC5-B6EC-F5A272176B86}"/>
              </a:ext>
            </a:extLst>
          </p:cNvPr>
          <p:cNvGrpSpPr/>
          <p:nvPr/>
        </p:nvGrpSpPr>
        <p:grpSpPr>
          <a:xfrm>
            <a:off x="609600" y="1828800"/>
            <a:ext cx="10972800" cy="1371600"/>
            <a:chOff x="609600" y="1828800"/>
            <a:chExt cx="13906500" cy="915155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57E60376-3C32-4499-AF0C-8FBDB1BB2221}"/>
                </a:ext>
              </a:extLst>
            </p:cNvPr>
            <p:cNvSpPr/>
            <p:nvPr/>
          </p:nvSpPr>
          <p:spPr>
            <a:xfrm>
              <a:off x="609600" y="1828800"/>
              <a:ext cx="3276600" cy="9144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/>
                <a:t>De productie laten toenemen …</a:t>
              </a: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3B2B3E0D-6D5C-4B99-9639-ECAE235AA9B9}"/>
                </a:ext>
              </a:extLst>
            </p:cNvPr>
            <p:cNvSpPr/>
            <p:nvPr/>
          </p:nvSpPr>
          <p:spPr>
            <a:xfrm>
              <a:off x="7696200" y="1829554"/>
              <a:ext cx="3276600" cy="9144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/>
                <a:t>… binnen de natuurlijk grenzen … </a:t>
              </a: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E09B3578-9025-458A-850E-F273DC4CABB1}"/>
                </a:ext>
              </a:extLst>
            </p:cNvPr>
            <p:cNvSpPr/>
            <p:nvPr/>
          </p:nvSpPr>
          <p:spPr>
            <a:xfrm>
              <a:off x="11239500" y="1829554"/>
              <a:ext cx="3276600" cy="9144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/>
                <a:t>… op een inclusieve manier.</a:t>
              </a:r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7B1ADB01-5200-414E-92C9-08D9B39B4151}"/>
                </a:ext>
              </a:extLst>
            </p:cNvPr>
            <p:cNvSpPr/>
            <p:nvPr/>
          </p:nvSpPr>
          <p:spPr>
            <a:xfrm>
              <a:off x="4152900" y="1828800"/>
              <a:ext cx="3276600" cy="9144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400" dirty="0"/>
                <a:t>… van veilig en gezond voedsel …</a:t>
              </a:r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E435BBA2-39BA-4705-83AA-4F26F43A1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755" y="3810000"/>
            <a:ext cx="1638300" cy="16383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94631D9-5BD0-43FF-A0EB-6BC120724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36" y="3965463"/>
            <a:ext cx="1638300" cy="16383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BC3F05A-A8CB-4159-8678-02E865FF30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10000"/>
            <a:ext cx="1638300" cy="163830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3CB71754-1D19-4DB0-A5B2-72C114A66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35" y="3782840"/>
            <a:ext cx="1761229" cy="176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01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0075F3FF-7ACF-4C45-BEE3-ED225A5BA77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46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0075F3FF-7ACF-4C45-BEE3-ED225A5BA7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hoek 10" hidden="1">
            <a:extLst>
              <a:ext uri="{FF2B5EF4-FFF2-40B4-BE49-F238E27FC236}">
                <a16:creationId xmlns:a16="http://schemas.microsoft.com/office/drawing/2014/main" id="{0C74710B-6C0A-47D3-8EC7-E8CDC216E1E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C8B3396-B37E-45B7-BDA3-296C47E2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2050 zal de wereldbevolking toenemen tot 9 miljard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CF3714-8712-4DE6-9C07-F501BEDC31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6FC7C1-254E-4F71-BEEB-7CB6AFDF97FC}" type="slidenum">
              <a:rPr lang="en-GB" smtClean="0">
                <a:solidFill>
                  <a:srgbClr val="1F497D">
                    <a:lumMod val="50000"/>
                  </a:srgbClr>
                </a:solidFill>
              </a:rPr>
              <a:pPr>
                <a:defRPr/>
              </a:pPr>
              <a:t>5</a:t>
            </a:fld>
            <a:endParaRPr lang="en-GB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1D519CC-2D02-488E-9D67-5EF80EC7871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8900" name="Picture 4" descr="Afbeelding">
            <a:extLst>
              <a:ext uri="{FF2B5EF4-FFF2-40B4-BE49-F238E27FC236}">
                <a16:creationId xmlns:a16="http://schemas.microsoft.com/office/drawing/2014/main" id="{3996D0F8-48D3-4D36-9615-258EABF4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9372600" cy="460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88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9FEE6474-3E32-4BF2-A1B5-B82811C8878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70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9FEE6474-3E32-4BF2-A1B5-B82811C887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hoek 13" hidden="1">
            <a:extLst>
              <a:ext uri="{FF2B5EF4-FFF2-40B4-BE49-F238E27FC236}">
                <a16:creationId xmlns:a16="http://schemas.microsoft.com/office/drawing/2014/main" id="{4BF62FE4-A8B3-46CD-ACF0-C242ABEE538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BF42F5-2FCF-4F6C-ABFC-22135280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Mensen zullen gemiddeld meer calorieën gaan eten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9FD04F-A9B3-471C-BC8D-E30EB7EB58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F3CDEE6-73D1-456E-80EF-BB6C887A58D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nl-NL" dirty="0" err="1"/>
              <a:t>Nutrition</a:t>
            </a:r>
            <a:r>
              <a:rPr lang="nl-NL" dirty="0"/>
              <a:t> </a:t>
            </a:r>
            <a:r>
              <a:rPr lang="nl-NL" dirty="0" err="1"/>
              <a:t>transition</a:t>
            </a:r>
            <a:r>
              <a:rPr lang="nl-NL" dirty="0"/>
              <a:t> model (</a:t>
            </a:r>
            <a:r>
              <a:rPr lang="nl-NL" dirty="0" err="1"/>
              <a:t>Popkin</a:t>
            </a:r>
            <a:r>
              <a:rPr lang="nl-NL" dirty="0"/>
              <a:t>) 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819201A3-AA5A-401B-8A82-ACC3F284ADF4}"/>
              </a:ext>
            </a:extLst>
          </p:cNvPr>
          <p:cNvGrpSpPr/>
          <p:nvPr/>
        </p:nvGrpSpPr>
        <p:grpSpPr>
          <a:xfrm>
            <a:off x="1409700" y="2067304"/>
            <a:ext cx="9372600" cy="1613278"/>
            <a:chOff x="677394" y="2147889"/>
            <a:chExt cx="10989612" cy="1891610"/>
          </a:xfrm>
        </p:grpSpPr>
        <p:pic>
          <p:nvPicPr>
            <p:cNvPr id="205826" name="Picture 2" descr="Nutrition Transition Program">
              <a:extLst>
                <a:ext uri="{FF2B5EF4-FFF2-40B4-BE49-F238E27FC236}">
                  <a16:creationId xmlns:a16="http://schemas.microsoft.com/office/drawing/2014/main" id="{56BEBD45-15FE-44DF-BAAC-5816F4DCAC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83"/>
            <a:stretch/>
          </p:blipFill>
          <p:spPr bwMode="auto">
            <a:xfrm>
              <a:off x="677394" y="2286899"/>
              <a:ext cx="10989612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D7E7E8D8-171E-497D-9E44-06479FC5D5E8}"/>
                </a:ext>
              </a:extLst>
            </p:cNvPr>
            <p:cNvSpPr/>
            <p:nvPr/>
          </p:nvSpPr>
          <p:spPr>
            <a:xfrm>
              <a:off x="743139" y="2147889"/>
              <a:ext cx="381000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4CCF8594-ECFE-4918-9B0D-B77F7A8704BD}"/>
              </a:ext>
            </a:extLst>
          </p:cNvPr>
          <p:cNvGrpSpPr/>
          <p:nvPr/>
        </p:nvGrpSpPr>
        <p:grpSpPr>
          <a:xfrm>
            <a:off x="743139" y="3810000"/>
            <a:ext cx="10839261" cy="1600200"/>
            <a:chOff x="743139" y="3810000"/>
            <a:chExt cx="8343529" cy="914400"/>
          </a:xfrm>
          <a:noFill/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F29503F-A807-4363-85D1-E67979EBEF2E}"/>
                </a:ext>
              </a:extLst>
            </p:cNvPr>
            <p:cNvSpPr/>
            <p:nvPr/>
          </p:nvSpPr>
          <p:spPr>
            <a:xfrm>
              <a:off x="743139" y="3810000"/>
              <a:ext cx="1466661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tx1"/>
                  </a:solidFill>
                </a:rPr>
                <a:t>Jager verzamelaars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CB576A8-092C-4579-ADD3-6F4B4347F136}"/>
                </a:ext>
              </a:extLst>
            </p:cNvPr>
            <p:cNvSpPr/>
            <p:nvPr/>
          </p:nvSpPr>
          <p:spPr>
            <a:xfrm>
              <a:off x="2462356" y="3810000"/>
              <a:ext cx="1466661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tx1"/>
                  </a:solidFill>
                </a:rPr>
                <a:t>Arbeidsintensieve landbouw met periodes van honger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29F7D96-F0C5-4B87-A951-FE283DFECE9A}"/>
                </a:ext>
              </a:extLst>
            </p:cNvPr>
            <p:cNvSpPr/>
            <p:nvPr/>
          </p:nvSpPr>
          <p:spPr>
            <a:xfrm>
              <a:off x="4100993" y="3810000"/>
              <a:ext cx="1547241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tx1"/>
                  </a:solidFill>
                </a:rPr>
                <a:t>Geïndustrialiseerde landbouw, stijgende inkomens, geen honger meer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9058977-4EE3-4D08-87DD-789535808C45}"/>
                </a:ext>
              </a:extLst>
            </p:cNvPr>
            <p:cNvSpPr/>
            <p:nvPr/>
          </p:nvSpPr>
          <p:spPr>
            <a:xfrm>
              <a:off x="5900790" y="3810000"/>
              <a:ext cx="1466661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tx1"/>
                  </a:solidFill>
                </a:rPr>
                <a:t>Westers eetpatroon met hoge inname van suikers en vetten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DD71C65E-0739-46CA-B2AE-B8A822BA434B}"/>
                </a:ext>
              </a:extLst>
            </p:cNvPr>
            <p:cNvSpPr/>
            <p:nvPr/>
          </p:nvSpPr>
          <p:spPr>
            <a:xfrm>
              <a:off x="7620007" y="3810000"/>
              <a:ext cx="1466661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>
                  <a:solidFill>
                    <a:schemeClr val="tx1"/>
                  </a:solidFill>
                </a:rPr>
                <a:t>Gezond eetpatroon en meer actieve levensstijl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61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5C3805-7B70-4142-A1C6-3528CB4A09C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94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5C3805-7B70-4142-A1C6-3528CB4A09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id="{7175AB82-1E54-4B60-9BDE-FB161622B1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AFDE05-D2B4-47F7-A0BA-8870E65A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Voedselproductie zal daardoor moeten toenemen met 69% (FAO)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882721A-7EBF-4490-AEA9-5789BD075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1104EC1-05E3-4417-A321-BE66754C643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E2A2B5F-9713-41FB-B3BA-F4617B022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85B69FD-61AC-4DFC-B6D2-A708A8F3B319}"/>
              </a:ext>
            </a:extLst>
          </p:cNvPr>
          <p:cNvSpPr/>
          <p:nvPr/>
        </p:nvSpPr>
        <p:spPr>
          <a:xfrm>
            <a:off x="3048000" y="269033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projections show that feeding a world population of 9.1 billion people in 2050 would require raising overall food production by some 70 percent between 2005/07 and 2050. Production in the developing countries would need to almost double.</a:t>
            </a:r>
            <a:endParaRPr lang="nl-NL" dirty="0"/>
          </a:p>
        </p:txBody>
      </p:sp>
      <p:pic>
        <p:nvPicPr>
          <p:cNvPr id="209922" name="Picture 2">
            <a:extLst>
              <a:ext uri="{FF2B5EF4-FFF2-40B4-BE49-F238E27FC236}">
                <a16:creationId xmlns:a16="http://schemas.microsoft.com/office/drawing/2014/main" id="{3BEEB44A-B3ED-4D38-B2B1-7A8C85A7D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" b="24648"/>
          <a:stretch/>
        </p:blipFill>
        <p:spPr bwMode="auto">
          <a:xfrm>
            <a:off x="1143001" y="1246504"/>
            <a:ext cx="9982200" cy="509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482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0F663C1-0F21-4178-A565-A4EF1014CD7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67922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90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id="{ADC96094-1CBD-4AA8-9CA3-435C1EE524C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430E2B-0A5B-4415-81C8-CB986608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Productie en consumptie van vlees zal bijna verdubbelen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27EBD35-9820-4997-BF0C-ABE9EE37ED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210DB49-7633-4CCF-9293-30AF5BC02B4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93EF473-92FE-4694-9EFD-EF0446FE7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1875638"/>
            <a:ext cx="6716964" cy="443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01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80F86CF-CB88-4368-A034-22913F03DB1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18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80F86CF-CB88-4368-A034-22913F03DB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 hidden="1">
            <a:extLst>
              <a:ext uri="{FF2B5EF4-FFF2-40B4-BE49-F238E27FC236}">
                <a16:creationId xmlns:a16="http://schemas.microsoft.com/office/drawing/2014/main" id="{F637832B-2252-448D-9AA4-598D7E7DA7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l-NL" sz="3200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7A8F9F-FDD4-45AE-8DE9-DBBB42390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Terwijl de beschikbare landbouwgrond nagenoeg hetzelfde blijft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38278FD-7CE6-4E6C-963D-1A5DC872D9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11AAAD-EF1E-485F-855C-0391DFBF607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05668C-008D-49C8-9FEA-F881F38A5E7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6B67363-5369-459C-8E18-E23FC045B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CFC8F28-5CFB-4E2E-80F3-FC9D81A67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" y="1092928"/>
            <a:ext cx="8534400" cy="5231672"/>
          </a:xfrm>
          <a:prstGeom prst="rect">
            <a:avLst/>
          </a:prstGeom>
        </p:spPr>
      </p:pic>
      <p:sp>
        <p:nvSpPr>
          <p:cNvPr id="10" name="Pijl: omlaag 9">
            <a:extLst>
              <a:ext uri="{FF2B5EF4-FFF2-40B4-BE49-F238E27FC236}">
                <a16:creationId xmlns:a16="http://schemas.microsoft.com/office/drawing/2014/main" id="{BE015FC5-68C6-4BE2-8878-08C8BC5F6731}"/>
              </a:ext>
            </a:extLst>
          </p:cNvPr>
          <p:cNvSpPr/>
          <p:nvPr/>
        </p:nvSpPr>
        <p:spPr>
          <a:xfrm rot="10800000">
            <a:off x="7010400" y="4191000"/>
            <a:ext cx="304800" cy="304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2A804BBC-3713-4DE8-AB87-A3D55B22A12E}"/>
              </a:ext>
            </a:extLst>
          </p:cNvPr>
          <p:cNvSpPr/>
          <p:nvPr/>
        </p:nvSpPr>
        <p:spPr>
          <a:xfrm rot="10800000">
            <a:off x="9372600" y="4191000"/>
            <a:ext cx="304800" cy="304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4180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39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#d/%#m&lt;/m_strFormatTime&gt;&lt;/m_precDefaultDate&gt;&lt;m_precDefaultYear&gt;&lt;m_bNumberIsYear val=&quot;0&quot;/&gt;&lt;m_strFormatTime&gt;%Y&lt;/m_strFormatTime&gt;&lt;/m_precDefaultYear&gt;&lt;m_precDefaultQuarter&gt;&lt;m_bNumberIsYear val=&quot;0&quot;/&gt;&lt;m_strFormatTime&gt;Q%5&lt;/m_strFormatTime&gt;&lt;/m_precDefaultQuarter&gt;&lt;m_precDefaultMonth&gt;&lt;m_bNumberIsYear val=&quot;0&quot;/&gt;&lt;m_strFormatTime&gt;%1&lt;/m_strFormatTime&gt;&lt;/m_precDefaultMonth&gt;&lt;m_precDefaultWeek&gt;&lt;m_bNumberIsYear val=&quot;0&quot;/&gt;&lt;m_strFormatTime&gt;%d-%m&lt;/m_strFormatTime&gt;&lt;/m_precDefaultWeek&gt;&lt;m_precDefaultDay&gt;&lt;m_bNumberIsYear val=&quot;0&quot;/&gt;&lt;m_strFormatTime&gt;%#d&lt;/m_strFormatTime&gt;&lt;/m_precDefaultDay&gt;&lt;m_mruColor&gt;&lt;m_vecMRU length=&quot;4&quot;&gt;&lt;elem m_fUsage=&quot;1.71000000000000000000E+000&quot;&gt;&lt;m_msothmcolidx val=&quot;0&quot;/&gt;&lt;m_rgb r=&quot;7f&quot; g=&quot;95&quot; b=&quot;13&quot;/&gt;&lt;m_ppcolschidx tagver0=&quot;23004&quot; tagname0=&quot;m_ppcolschidxUNRECOGNIZED&quot; val=&quot;0&quot;/&gt;&lt;m_nBrightness val=&quot;0&quot;/&gt;&lt;/elem&gt;&lt;elem m_fUsage=&quot;1.65610000000000010000E+000&quot;&gt;&lt;m_msothmcolidx val=&quot;0&quot;/&gt;&lt;m_rgb r=&quot;e9&quot; g=&quot;b5&quot; b=&quot;16&quot;/&gt;&lt;m_ppcolschidx tagver0=&quot;23004&quot; tagname0=&quot;m_ppcolschidxUNRECOGNIZED&quot; val=&quot;0&quot;/&gt;&lt;m_nBrightness val=&quot;0&quot;/&gt;&lt;/elem&gt;&lt;elem m_fUsage=&quot;7.29000000000000090000E-001&quot;&gt;&lt;m_msothmcolidx val=&quot;0&quot;/&gt;&lt;m_rgb r=&quot;ea&quot; g=&quot;8b&quot; b=&quot;0&quot;/&gt;&lt;m_ppcolschidx tagver0=&quot;23004&quot; tagname0=&quot;m_ppcolschidxUNRECOGNIZED&quot; val=&quot;0&quot;/&gt;&lt;m_nBrightness val=&quot;0&quot;/&gt;&lt;/elem&gt;&lt;elem m_fUsage=&quot;5.90490000000000180000E-001&quot;&gt;&lt;m_msothmcolidx val=&quot;0&quot;/&gt;&lt;m_rgb r=&quot;10&quot; g=&quot;de&quot; b=&quot;ef&quot;/&gt;&lt;m_ppcolschidx tagver0=&quot;23004&quot; tagname0=&quot;m_ppcolschidxUNRECOGNIZED&quot; val=&quot;0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sp7kA3_9pz67rmXeRs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Jr3M_vUa2pWIjL3MyI8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gP8XoQsYdV3iTG7PYbK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mzxB2qSs0FQUoCcX4xC8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nrhcfbu3OIbVNOoBalC8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TWFQA0hmkToTBLSk1JW5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en2wGp9NqJfLu4yuuzcZ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NvJ2FS5kTi2riOX71WDo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1NWSIS.PPYxccRGy8hd4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vwyEL8ULCq4bKdNno2_p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QlBNe3ehBNFHg6XUJnIq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_L2VbPzYYkgVziTKuMxX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ye2ojEnfJAzu_yqz5Ee.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kKd16.iJceo6ob7Hwnq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kKd16.iJceo6ob7Hwnq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sp7kA3_9pz67rmXeRs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efB20h4defwNufQ9jZi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oXPa8DjnyLTbbJW3NOpI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UQu490sxX1s5pnst2vTs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e4w.CAu02SHm_fuIWLQ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3Afv1_n0Oe_R9LU0qgJ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3Afv1_n0Oe_R9LU0qgJ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3Afv1_n0Oe_R9LU0qgJ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efB20h4defwNufQ9jZi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3Afv1_n0Oe_R9LU0qgJ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3Afv1_n0Oe_R9LU0qgJ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3Afv1_n0Oe_R9LU0qgJ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e4w.CAu02SHm_fuIWLQ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x3elNPtrAshDwNrcMv3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SXuZZAvJ.cS8tlSJy3DJ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8woqzwmjMLXx43fDoBQ1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sp7kA3_9pz67rmXeRsP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_eScD7wf_W8w8GViS3Py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txrOqKTABQvLXO..wl5F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UuSzsjrkTZPYvCggZbN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fq8uMIys3xLhTCnW8vD.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LRK5ttnHe8jEuXVRSKtU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ojhdltI.IE07MoArntE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vfpOuG2OtUd2b9riB7F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Oh_75emoUce2vHTWoeQ6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Bd36Q1NTTbljo0jzeF0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pAqt7fKbme_xMkm.VDW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.g3X22UCEA.yrcB36ddm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uAs1z.b7c9tSSZmCawq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sp7kA3_9pz67rmXeRsPg"/>
</p:tagLst>
</file>

<file path=ppt/theme/theme1.xml><?xml version="1.0" encoding="utf-8"?>
<a:theme xmlns:a="http://schemas.openxmlformats.org/drawingml/2006/main" name="NF_documents">
  <a:themeElements>
    <a:clrScheme name="NewForesight_theme colors">
      <a:dk1>
        <a:sysClr val="windowText" lastClr="000000"/>
      </a:dk1>
      <a:lt1>
        <a:sysClr val="window" lastClr="FFFFFF"/>
      </a:lt1>
      <a:dk2>
        <a:srgbClr val="163862"/>
      </a:dk2>
      <a:lt2>
        <a:srgbClr val="F2F2F2"/>
      </a:lt2>
      <a:accent1>
        <a:srgbClr val="163862"/>
      </a:accent1>
      <a:accent2>
        <a:srgbClr val="6D6E71"/>
      </a:accent2>
      <a:accent3>
        <a:srgbClr val="EA8B00"/>
      </a:accent3>
      <a:accent4>
        <a:srgbClr val="990000"/>
      </a:accent4>
      <a:accent5>
        <a:srgbClr val="7F9513"/>
      </a:accent5>
      <a:accent6>
        <a:srgbClr val="624716"/>
      </a:accent6>
      <a:hlink>
        <a:srgbClr val="163862"/>
      </a:hlink>
      <a:folHlink>
        <a:srgbClr val="6D6E7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NF powerpoint templat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F_documents">
  <a:themeElements>
    <a:clrScheme name="NewForesight_theme colors">
      <a:dk1>
        <a:sysClr val="windowText" lastClr="000000"/>
      </a:dk1>
      <a:lt1>
        <a:sysClr val="window" lastClr="FFFFFF"/>
      </a:lt1>
      <a:dk2>
        <a:srgbClr val="163862"/>
      </a:dk2>
      <a:lt2>
        <a:srgbClr val="F2F2F2"/>
      </a:lt2>
      <a:accent1>
        <a:srgbClr val="163862"/>
      </a:accent1>
      <a:accent2>
        <a:srgbClr val="6D6E71"/>
      </a:accent2>
      <a:accent3>
        <a:srgbClr val="EA8B00"/>
      </a:accent3>
      <a:accent4>
        <a:srgbClr val="990000"/>
      </a:accent4>
      <a:accent5>
        <a:srgbClr val="7F9513"/>
      </a:accent5>
      <a:accent6>
        <a:srgbClr val="624716"/>
      </a:accent6>
      <a:hlink>
        <a:srgbClr val="163862"/>
      </a:hlink>
      <a:folHlink>
        <a:srgbClr val="6D6E7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28008</TotalTime>
  <Words>1275</Words>
  <Application>Microsoft Office PowerPoint</Application>
  <PresentationFormat>Breedbeeld</PresentationFormat>
  <Paragraphs>311</Paragraphs>
  <Slides>37</Slides>
  <Notes>2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Wingdings</vt:lpstr>
      <vt:lpstr>NF_documents</vt:lpstr>
      <vt:lpstr>4_NF powerpoint template</vt:lpstr>
      <vt:lpstr>1_NF_documents</vt:lpstr>
      <vt:lpstr>think-cell Slide</vt:lpstr>
      <vt:lpstr>Worksheet</vt:lpstr>
      <vt:lpstr>…</vt:lpstr>
      <vt:lpstr>Een voedselvisie: Hoe pakken we het aan? In 3 ‘simpele’ stappen</vt:lpstr>
      <vt:lpstr>Stap 1: Begrijp het voedsel systeem </vt:lpstr>
      <vt:lpstr>Wat doet een goed ‘voedselsysteem’ eigenlijk?  </vt:lpstr>
      <vt:lpstr>In 2050 zal de wereldbevolking toenemen tot 9 miljard</vt:lpstr>
      <vt:lpstr>Mensen zullen gemiddeld meer calorieën gaan eten</vt:lpstr>
      <vt:lpstr>Voedselproductie zal daardoor moeten toenemen met 69% (FAO)</vt:lpstr>
      <vt:lpstr>Productie en consumptie van vlees zal bijna verdubbelen </vt:lpstr>
      <vt:lpstr>Terwijl de beschikbare landbouwgrond nagenoeg hetzelfde blijft</vt:lpstr>
      <vt:lpstr>Er zijn drie soorten ‘landbouw productie landscapes’ </vt:lpstr>
      <vt:lpstr>Nederland behoort tot de intensieve landbouw landen </vt:lpstr>
      <vt:lpstr>Het huidige voedselsysteem leidt tot serieuze uitdagingen</vt:lpstr>
      <vt:lpstr>Het voedselsysteem in 1 simpel en overzichtelijk plaatje …</vt:lpstr>
      <vt:lpstr>Samenvatting: </vt:lpstr>
      <vt:lpstr>NewForesight ziet 7 systemische uitdagingen in ons voedselsysteem</vt:lpstr>
      <vt:lpstr>NewForesight’s voedselvisie </vt:lpstr>
      <vt:lpstr>Stap 2: Begrijp de voedseltransitie </vt:lpstr>
      <vt:lpstr>Een transitie verloopt in fases</vt:lpstr>
      <vt:lpstr>Case studie – van spek naar bonen</vt:lpstr>
      <vt:lpstr>De eiwittransitie bestaat uit 3 deeltransities </vt:lpstr>
      <vt:lpstr>Deeltransities bevinden zich in verschillende fases</vt:lpstr>
      <vt:lpstr>Wie doet wat? </vt:lpstr>
      <vt:lpstr>Verbeter voedselomgeving </vt:lpstr>
      <vt:lpstr>Vergroot productie plantaardige eiwitten </vt:lpstr>
      <vt:lpstr>Stap 2: Begrijp je rol en verantwoordelijkheid </vt:lpstr>
      <vt:lpstr>Iedere stakeholder heeft verschillende rollen en verantwoordelijkheden per fase</vt:lpstr>
      <vt:lpstr>Wat kan je doen als overheid? </vt:lpstr>
      <vt:lpstr>Wees duidelijk en maak doelstellingen smart </vt:lpstr>
      <vt:lpstr>Maak een gezond en duurzaam dieet een beleid-prioriteit  </vt:lpstr>
      <vt:lpstr>Leg verantwoordelijkheid niet bij het individu</vt:lpstr>
      <vt:lpstr>Leg verantwoordelijkheid niet bij de industrie </vt:lpstr>
      <vt:lpstr>Overheid dienen een actieve rol te nemen </vt:lpstr>
      <vt:lpstr>Interventies op scholen hebben grote impact </vt:lpstr>
      <vt:lpstr>Een holistische aanpak werkt het best</vt:lpstr>
      <vt:lpstr>Maak de doelen meetbaar (en meet ze ook)  </vt:lpstr>
      <vt:lpstr>Meer weten? </vt:lpstr>
      <vt:lpstr>“If you want a different outcome, you have to change the rules of the game”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New User</cp:lastModifiedBy>
  <cp:revision>1591</cp:revision>
  <cp:lastPrinted>2020-03-12T17:14:43Z</cp:lastPrinted>
  <dcterms:created xsi:type="dcterms:W3CDTF">2013-07-17T11:23:19Z</dcterms:created>
  <dcterms:modified xsi:type="dcterms:W3CDTF">2020-03-12T17:15:06Z</dcterms:modified>
</cp:coreProperties>
</file>